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57" r:id="rId3"/>
    <p:sldId id="258" r:id="rId4"/>
    <p:sldId id="259" r:id="rId5"/>
    <p:sldId id="277" r:id="rId6"/>
    <p:sldId id="276" r:id="rId7"/>
    <p:sldId id="264" r:id="rId8"/>
    <p:sldId id="278" r:id="rId9"/>
    <p:sldId id="279" r:id="rId10"/>
    <p:sldId id="280" r:id="rId11"/>
    <p:sldId id="271" r:id="rId12"/>
    <p:sldId id="275" r:id="rId13"/>
  </p:sldIdLst>
  <p:sldSz cx="9144000" cy="6858000" type="screen4x3"/>
  <p:notesSz cx="6877050" cy="1000125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38" autoAdjust="0"/>
  </p:normalViewPr>
  <p:slideViewPr>
    <p:cSldViewPr>
      <p:cViewPr varScale="1">
        <p:scale>
          <a:sx n="57" d="100"/>
          <a:sy n="57" d="100"/>
        </p:scale>
        <p:origin x="-8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80055" cy="500063"/>
          </a:xfrm>
          <a:prstGeom prst="rect">
            <a:avLst/>
          </a:prstGeom>
        </p:spPr>
        <p:txBody>
          <a:bodyPr vert="horz" lIns="96442" tIns="48221" rIns="96442" bIns="48221" rtlCol="0"/>
          <a:lstStyle>
            <a:lvl1pPr algn="l">
              <a:defRPr sz="1300"/>
            </a:lvl1pPr>
          </a:lstStyle>
          <a:p>
            <a:endParaRPr lang="ko-KR" altLang="en-US"/>
          </a:p>
        </p:txBody>
      </p:sp>
      <p:sp>
        <p:nvSpPr>
          <p:cNvPr id="3" name="날짜 개체 틀 2"/>
          <p:cNvSpPr>
            <a:spLocks noGrp="1"/>
          </p:cNvSpPr>
          <p:nvPr>
            <p:ph type="dt" idx="1"/>
          </p:nvPr>
        </p:nvSpPr>
        <p:spPr>
          <a:xfrm>
            <a:off x="3895404" y="0"/>
            <a:ext cx="2980055" cy="500063"/>
          </a:xfrm>
          <a:prstGeom prst="rect">
            <a:avLst/>
          </a:prstGeom>
        </p:spPr>
        <p:txBody>
          <a:bodyPr vert="horz" lIns="96442" tIns="48221" rIns="96442" bIns="48221" rtlCol="0"/>
          <a:lstStyle>
            <a:lvl1pPr algn="r">
              <a:defRPr sz="1300"/>
            </a:lvl1pPr>
          </a:lstStyle>
          <a:p>
            <a:fld id="{B9BF43CB-6F49-4916-B9E5-709C469096E6}" type="datetimeFigureOut">
              <a:rPr lang="ko-KR" altLang="en-US" smtClean="0"/>
              <a:pPr/>
              <a:t>2010-08-30</a:t>
            </a:fld>
            <a:endParaRPr lang="ko-KR" altLang="en-US"/>
          </a:p>
        </p:txBody>
      </p:sp>
      <p:sp>
        <p:nvSpPr>
          <p:cNvPr id="4" name="슬라이드 이미지 개체 틀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endParaRPr lang="ko-KR" altLang="en-US"/>
          </a:p>
        </p:txBody>
      </p:sp>
      <p:sp>
        <p:nvSpPr>
          <p:cNvPr id="5" name="슬라이드 노트 개체 틀 4"/>
          <p:cNvSpPr>
            <a:spLocks noGrp="1"/>
          </p:cNvSpPr>
          <p:nvPr>
            <p:ph type="body" sz="quarter" idx="3"/>
          </p:nvPr>
        </p:nvSpPr>
        <p:spPr>
          <a:xfrm>
            <a:off x="687705" y="4750594"/>
            <a:ext cx="5501640" cy="4500563"/>
          </a:xfrm>
          <a:prstGeom prst="rect">
            <a:avLst/>
          </a:prstGeom>
        </p:spPr>
        <p:txBody>
          <a:bodyPr vert="horz" lIns="96442" tIns="48221" rIns="96442" bIns="48221"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99451"/>
            <a:ext cx="2980055" cy="500063"/>
          </a:xfrm>
          <a:prstGeom prst="rect">
            <a:avLst/>
          </a:prstGeom>
        </p:spPr>
        <p:txBody>
          <a:bodyPr vert="horz" lIns="96442" tIns="48221" rIns="96442" bIns="48221" rtlCol="0" anchor="b"/>
          <a:lstStyle>
            <a:lvl1pPr algn="l">
              <a:defRPr sz="1300"/>
            </a:lvl1pPr>
          </a:lstStyle>
          <a:p>
            <a:endParaRPr lang="ko-KR" altLang="en-US"/>
          </a:p>
        </p:txBody>
      </p:sp>
      <p:sp>
        <p:nvSpPr>
          <p:cNvPr id="7" name="슬라이드 번호 개체 틀 6"/>
          <p:cNvSpPr>
            <a:spLocks noGrp="1"/>
          </p:cNvSpPr>
          <p:nvPr>
            <p:ph type="sldNum" sz="quarter" idx="5"/>
          </p:nvPr>
        </p:nvSpPr>
        <p:spPr>
          <a:xfrm>
            <a:off x="3895404" y="9499451"/>
            <a:ext cx="2980055" cy="500063"/>
          </a:xfrm>
          <a:prstGeom prst="rect">
            <a:avLst/>
          </a:prstGeom>
        </p:spPr>
        <p:txBody>
          <a:bodyPr vert="horz" lIns="96442" tIns="48221" rIns="96442" bIns="48221" rtlCol="0" anchor="b"/>
          <a:lstStyle>
            <a:lvl1pPr algn="r">
              <a:defRPr sz="1300"/>
            </a:lvl1pPr>
          </a:lstStyle>
          <a:p>
            <a:fld id="{8C9EE897-55B7-4C8F-A372-B2D993D98770}"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8C9EE897-55B7-4C8F-A372-B2D993D98770}" type="slidenum">
              <a:rPr lang="ko-KR" altLang="en-US" smtClean="0"/>
              <a:pPr/>
              <a:t>1</a:t>
            </a:fld>
            <a:endParaRPr lang="ko-K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85000" lnSpcReduction="20000"/>
          </a:bodyPr>
          <a:lstStyle/>
          <a:p>
            <a:r>
              <a:rPr lang="en-US" altLang="ko-KR" sz="1200" kern="1200" baseline="0" dirty="0" smtClean="0">
                <a:solidFill>
                  <a:schemeClr val="tx1"/>
                </a:solidFill>
                <a:latin typeface="+mn-lt"/>
                <a:ea typeface="+mn-ea"/>
                <a:cs typeface="+mn-cs"/>
              </a:rPr>
              <a:t>First local staff tend to start with limited knowledge about wireless networking and IT systems. This leads to limited diagnostic capabilities, inadvertent equipment misuse, and </a:t>
            </a:r>
            <a:r>
              <a:rPr lang="en-US" altLang="ko-KR" sz="1200" kern="1200" baseline="0" dirty="0" err="1" smtClean="0">
                <a:solidFill>
                  <a:schemeClr val="tx1"/>
                </a:solidFill>
                <a:latin typeface="+mn-lt"/>
                <a:ea typeface="+mn-ea"/>
                <a:cs typeface="+mn-cs"/>
              </a:rPr>
              <a:t>misconfiguration</a:t>
            </a:r>
            <a:r>
              <a:rPr lang="en-US" altLang="ko-KR" sz="1200" kern="1200" baseline="0" dirty="0" smtClean="0">
                <a:solidFill>
                  <a:schemeClr val="tx1"/>
                </a:solidFill>
                <a:latin typeface="+mn-lt"/>
                <a:ea typeface="+mn-ea"/>
                <a:cs typeface="+mn-cs"/>
              </a:rPr>
              <a:t>. Thus management tools need to help with diagnosis and must</a:t>
            </a:r>
          </a:p>
          <a:p>
            <a:r>
              <a:rPr lang="en-US" altLang="ko-KR" sz="1200" kern="1200" baseline="0" dirty="0" smtClean="0">
                <a:solidFill>
                  <a:schemeClr val="tx1"/>
                </a:solidFill>
                <a:latin typeface="+mn-lt"/>
                <a:ea typeface="+mn-ea"/>
                <a:cs typeface="+mn-cs"/>
              </a:rPr>
              <a:t>be educational in nature. Training helps as well, but high IT turnover limits the effectiveness, so education must be ongoing and part of the process. </a:t>
            </a:r>
          </a:p>
          <a:p>
            <a:endParaRPr lang="en-US" altLang="ko-KR" sz="120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Second, the chances of hardware failures are higher as a result of poor power quality and a harsh environment</a:t>
            </a:r>
          </a:p>
          <a:p>
            <a:r>
              <a:rPr lang="en-US" altLang="ko-KR" sz="1200" kern="1200" baseline="0" dirty="0" smtClean="0">
                <a:solidFill>
                  <a:schemeClr val="tx1"/>
                </a:solidFill>
                <a:latin typeface="+mn-lt"/>
                <a:ea typeface="+mn-ea"/>
                <a:cs typeface="+mn-cs"/>
              </a:rPr>
              <a:t>(e.g. lightning, heat, humidity, or dust). Although we do not have conclusive data about the failure rate of equipment</a:t>
            </a:r>
          </a:p>
          <a:p>
            <a:r>
              <a:rPr lang="en-US" altLang="ko-KR" sz="1200" kern="1200" baseline="0" dirty="0" smtClean="0">
                <a:solidFill>
                  <a:schemeClr val="tx1"/>
                </a:solidFill>
                <a:latin typeface="+mn-lt"/>
                <a:ea typeface="+mn-ea"/>
                <a:cs typeface="+mn-cs"/>
              </a:rPr>
              <a:t>for power reasons in rural areas, we have lost far more routers and adapters for power reasons in rural India</a:t>
            </a:r>
          </a:p>
          <a:p>
            <a:r>
              <a:rPr lang="en-US" altLang="ko-KR" sz="1200" kern="1200" baseline="0" dirty="0" smtClean="0">
                <a:solidFill>
                  <a:schemeClr val="tx1"/>
                </a:solidFill>
                <a:latin typeface="+mn-lt"/>
                <a:ea typeface="+mn-ea"/>
                <a:cs typeface="+mn-cs"/>
              </a:rPr>
              <a:t>than we have lost in our Bay Area test bed. This calls for a solution that provides stable, high-quality power to</a:t>
            </a:r>
          </a:p>
          <a:p>
            <a:r>
              <a:rPr lang="en-US" altLang="ko-KR" sz="1200" kern="1200" baseline="0" dirty="0" smtClean="0">
                <a:solidFill>
                  <a:schemeClr val="tx1"/>
                </a:solidFill>
                <a:latin typeface="+mn-lt"/>
                <a:ea typeface="+mn-ea"/>
                <a:cs typeface="+mn-cs"/>
              </a:rPr>
              <a:t>equipment in the field. </a:t>
            </a:r>
          </a:p>
          <a:p>
            <a:endParaRPr lang="en-US" altLang="ko-KR" sz="120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Third, many locations with wireless nodes, especially relays, are quite remote. It is important to avoid unnecessary visits to remote locations. Also, we should enable preventive maintenance during the visits that do occur. For example, gradual signal strength degradation could imply cable replacement or antenna realignment during a normal visit. </a:t>
            </a:r>
          </a:p>
          <a:p>
            <a:endParaRPr lang="en-US" altLang="ko-KR" sz="120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Fourth, the wireless deployment may often not be accessible remotely or through the Internet. The failure of</a:t>
            </a:r>
          </a:p>
          <a:p>
            <a:r>
              <a:rPr lang="en-US" altLang="ko-KR" sz="1200" kern="1200" baseline="0" dirty="0" smtClean="0">
                <a:solidFill>
                  <a:schemeClr val="tx1"/>
                </a:solidFill>
                <a:latin typeface="+mn-lt"/>
                <a:ea typeface="+mn-ea"/>
                <a:cs typeface="+mn-cs"/>
              </a:rPr>
              <a:t>a single link might make parts of network unreachable, even if the nodes themselves are functional. This makes</a:t>
            </a:r>
          </a:p>
          <a:p>
            <a:r>
              <a:rPr lang="en-US" altLang="ko-KR" sz="1200" kern="1200" baseline="0" dirty="0" smtClean="0">
                <a:solidFill>
                  <a:schemeClr val="tx1"/>
                </a:solidFill>
                <a:latin typeface="+mn-lt"/>
                <a:ea typeface="+mn-ea"/>
                <a:cs typeface="+mn-cs"/>
              </a:rPr>
              <a:t>it very hard for remote experts in another town or even local administrators to resolve or even diagnose the problem.</a:t>
            </a:r>
            <a:endParaRPr lang="ko-KR" altLang="en-US" dirty="0"/>
          </a:p>
        </p:txBody>
      </p:sp>
      <p:sp>
        <p:nvSpPr>
          <p:cNvPr id="4" name="슬라이드 번호 개체 틀 3"/>
          <p:cNvSpPr>
            <a:spLocks noGrp="1"/>
          </p:cNvSpPr>
          <p:nvPr>
            <p:ph type="sldNum" sz="quarter" idx="10"/>
          </p:nvPr>
        </p:nvSpPr>
        <p:spPr/>
        <p:txBody>
          <a:bodyPr/>
          <a:lstStyle/>
          <a:p>
            <a:fld id="{8C9EE897-55B7-4C8F-A372-B2D993D98770}" type="slidenum">
              <a:rPr lang="ko-KR" altLang="en-US" smtClean="0"/>
              <a:pPr/>
              <a:t>10</a:t>
            </a:fld>
            <a:endParaRPr lang="ko-K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8C9EE897-55B7-4C8F-A372-B2D993D98770}" type="slidenum">
              <a:rPr lang="ko-KR" altLang="en-US" smtClean="0"/>
              <a:pPr/>
              <a:t>11</a:t>
            </a:fld>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8C9EE897-55B7-4C8F-A372-B2D993D98770}" type="slidenum">
              <a:rPr lang="ko-KR" altLang="en-US" smtClean="0"/>
              <a:pPr/>
              <a:t>2</a:t>
            </a:fld>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defTabSz="964418">
              <a:defRPr/>
            </a:pPr>
            <a:r>
              <a:rPr lang="en-US" altLang="ko-KR" dirty="0" err="1" smtClean="0"/>
              <a:t>WiLD</a:t>
            </a:r>
            <a:r>
              <a:rPr lang="en-US" altLang="ko-KR" dirty="0" smtClean="0"/>
              <a:t> Net stands for </a:t>
            </a:r>
            <a:r>
              <a:rPr lang="en-US" altLang="ko-KR" dirty="0" err="1" smtClean="0"/>
              <a:t>Wifi</a:t>
            </a:r>
            <a:r>
              <a:rPr lang="en-US" altLang="ko-KR" dirty="0" smtClean="0"/>
              <a:t>-based Long Distance </a:t>
            </a:r>
            <a:r>
              <a:rPr lang="en-US" altLang="ko-KR" dirty="0" err="1" smtClean="0"/>
              <a:t>Nerwork</a:t>
            </a:r>
            <a:endParaRPr lang="en-US" altLang="ko-KR" dirty="0" smtClean="0"/>
          </a:p>
          <a:p>
            <a:pPr defTabSz="964418">
              <a:defRPr/>
            </a:pPr>
            <a:r>
              <a:rPr lang="en-US" altLang="ko-KR" dirty="0" smtClean="0"/>
              <a:t>Traditional approach to using wireless internet cover small </a:t>
            </a:r>
            <a:r>
              <a:rPr lang="en-US" altLang="ko-KR" dirty="0" smtClean="0"/>
              <a:t>area maximum</a:t>
            </a:r>
            <a:r>
              <a:rPr lang="en-US" altLang="ko-KR" baseline="0" dirty="0" smtClean="0"/>
              <a:t> 100 Km</a:t>
            </a:r>
            <a:r>
              <a:rPr lang="en-US" altLang="ko-KR" dirty="0" smtClean="0"/>
              <a:t>, </a:t>
            </a:r>
            <a:r>
              <a:rPr lang="en-US" altLang="ko-KR" dirty="0" smtClean="0"/>
              <a:t>but </a:t>
            </a:r>
            <a:r>
              <a:rPr lang="en-US" altLang="ko-KR" dirty="0" err="1" smtClean="0"/>
              <a:t>WiLD</a:t>
            </a:r>
            <a:r>
              <a:rPr lang="en-US" altLang="ko-KR" dirty="0" smtClean="0"/>
              <a:t> Net cover </a:t>
            </a:r>
            <a:r>
              <a:rPr lang="en-US" altLang="ko-KR" dirty="0" smtClean="0"/>
              <a:t>more than 300 Km</a:t>
            </a:r>
          </a:p>
          <a:p>
            <a:pPr defTabSz="964418">
              <a:defRPr/>
            </a:pPr>
            <a:endParaRPr lang="en-US" altLang="ko-KR" dirty="0" smtClean="0"/>
          </a:p>
          <a:p>
            <a:pPr defTabSz="964418">
              <a:defRPr/>
            </a:pPr>
            <a:r>
              <a:rPr lang="en-US" altLang="ko-KR" dirty="0" smtClean="0"/>
              <a:t>802.11 standard, </a:t>
            </a:r>
            <a:r>
              <a:rPr lang="en-US" altLang="ko-KR" dirty="0" err="1" smtClean="0"/>
              <a:t>WiFi</a:t>
            </a:r>
            <a:r>
              <a:rPr lang="en-US" altLang="ko-KR" dirty="0" smtClean="0"/>
              <a:t>.</a:t>
            </a:r>
          </a:p>
          <a:p>
            <a:pPr defTabSz="964418">
              <a:defRPr/>
            </a:pPr>
            <a:r>
              <a:rPr lang="en-US" altLang="ko-KR" dirty="0" smtClean="0"/>
              <a:t>It</a:t>
            </a:r>
            <a:r>
              <a:rPr lang="en-US" altLang="ko-KR" baseline="0" dirty="0" smtClean="0"/>
              <a:t> makes possible to using internet everywhere in the city and rural area also</a:t>
            </a:r>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8C9EE897-55B7-4C8F-A372-B2D993D98770}" type="slidenum">
              <a:rPr lang="ko-KR" altLang="en-US" smtClean="0"/>
              <a:pPr/>
              <a:t>3</a:t>
            </a:fld>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In</a:t>
            </a:r>
            <a:r>
              <a:rPr lang="en-US" altLang="ko-KR" baseline="0" dirty="0" smtClean="0"/>
              <a:t> the saying </a:t>
            </a:r>
            <a:r>
              <a:rPr lang="en-US" altLang="ko-KR" baseline="0" dirty="0" err="1" smtClean="0"/>
              <a:t>WiLD</a:t>
            </a:r>
            <a:r>
              <a:rPr lang="en-US" altLang="ko-KR" baseline="0" dirty="0" smtClean="0"/>
              <a:t> Net, we should remember these three things.</a:t>
            </a:r>
          </a:p>
          <a:p>
            <a:r>
              <a:rPr lang="en-US" altLang="ko-KR" baseline="0" dirty="0" smtClean="0"/>
              <a:t>Low cost, High bandwidth, Long distance.</a:t>
            </a:r>
          </a:p>
          <a:p>
            <a:r>
              <a:rPr lang="en-US" altLang="ko-KR" baseline="0" dirty="0" smtClean="0"/>
              <a:t>Those are the main issue of </a:t>
            </a:r>
            <a:r>
              <a:rPr lang="en-US" altLang="ko-KR" baseline="0" dirty="0" err="1" smtClean="0"/>
              <a:t>WiLD</a:t>
            </a:r>
            <a:r>
              <a:rPr lang="en-US" altLang="ko-KR" baseline="0" dirty="0" smtClean="0"/>
              <a:t> net technology.</a:t>
            </a:r>
          </a:p>
          <a:p>
            <a:r>
              <a:rPr lang="en-US" altLang="ko-KR" baseline="0" dirty="0" smtClean="0"/>
              <a:t>Low cost could be said again as low power.</a:t>
            </a:r>
          </a:p>
          <a:p>
            <a:r>
              <a:rPr lang="en-US" altLang="ko-KR" baseline="0" dirty="0" smtClean="0"/>
              <a:t>High bandwidth could be rephrase high data rate( bps)</a:t>
            </a:r>
          </a:p>
          <a:p>
            <a:r>
              <a:rPr lang="en-US" altLang="ko-KR" baseline="0" dirty="0" smtClean="0"/>
              <a:t>The picture shows it is not happen in reality. Because in rural area such as non-developed is not good circumstance to use mobile network. If you can, it will be very expensive. There’s no base station, or less. You should install your own BST for using mobile phone,</a:t>
            </a:r>
          </a:p>
          <a:p>
            <a:r>
              <a:rPr lang="en-US" altLang="ko-KR" baseline="0" dirty="0" smtClean="0"/>
              <a:t>And it will be worked only in limited area.</a:t>
            </a:r>
            <a:endParaRPr lang="en-US" altLang="ko-KR" dirty="0" smtClean="0"/>
          </a:p>
        </p:txBody>
      </p:sp>
      <p:sp>
        <p:nvSpPr>
          <p:cNvPr id="4" name="슬라이드 번호 개체 틀 3"/>
          <p:cNvSpPr>
            <a:spLocks noGrp="1"/>
          </p:cNvSpPr>
          <p:nvPr>
            <p:ph type="sldNum" sz="quarter" idx="10"/>
          </p:nvPr>
        </p:nvSpPr>
        <p:spPr/>
        <p:txBody>
          <a:bodyPr/>
          <a:lstStyle/>
          <a:p>
            <a:fld id="{8C9EE897-55B7-4C8F-A372-B2D993D98770}" type="slidenum">
              <a:rPr lang="ko-KR" altLang="en-US" smtClean="0"/>
              <a:pPr/>
              <a:t>4</a:t>
            </a:fld>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Reality reign over the money-based system</a:t>
            </a:r>
          </a:p>
          <a:p>
            <a:r>
              <a:rPr lang="en-US" altLang="ko-KR" dirty="0" err="1" smtClean="0"/>
              <a:t>There’er</a:t>
            </a:r>
            <a:r>
              <a:rPr lang="en-US" altLang="ko-KR" dirty="0" smtClean="0"/>
              <a:t> saying</a:t>
            </a:r>
            <a:r>
              <a:rPr lang="en-US" altLang="ko-KR" baseline="0" dirty="0" smtClean="0"/>
              <a:t> “</a:t>
            </a:r>
            <a:r>
              <a:rPr lang="en-US" altLang="ko-KR" dirty="0" smtClean="0"/>
              <a:t>the rich get richer, the poor get poorer</a:t>
            </a:r>
            <a:r>
              <a:rPr lang="en-US" altLang="ko-KR" baseline="0" dirty="0" smtClean="0"/>
              <a:t> “ it will happen exactly same in the information area.</a:t>
            </a:r>
          </a:p>
          <a:p>
            <a:r>
              <a:rPr lang="en-US" altLang="ko-KR" dirty="0" smtClean="0"/>
              <a:t>Reality makes polarization phenomenon about </a:t>
            </a:r>
            <a:r>
              <a:rPr lang="en-US" altLang="ko-KR" baseline="0" dirty="0" smtClean="0"/>
              <a:t>the information area also which is open to everybody.</a:t>
            </a:r>
          </a:p>
          <a:p>
            <a:pPr defTabSz="964418">
              <a:defRPr/>
            </a:pPr>
            <a:r>
              <a:rPr lang="en-US" altLang="ko-KR" dirty="0" smtClean="0"/>
              <a:t>Even</a:t>
            </a:r>
            <a:r>
              <a:rPr lang="en-US" altLang="ko-KR" baseline="0" dirty="0" smtClean="0"/>
              <a:t> if there’s technology, but have no money will drives you to connectionless life.</a:t>
            </a:r>
          </a:p>
          <a:p>
            <a:pPr defTabSz="964418">
              <a:defRPr/>
            </a:pPr>
            <a:r>
              <a:rPr lang="en-US" altLang="ko-KR" baseline="0" dirty="0" smtClean="0"/>
              <a:t>You can see the picture, it is somewhere in Africa, and they provide 3G service.</a:t>
            </a:r>
            <a:endParaRPr lang="en-US" altLang="ko-KR" dirty="0" smtClean="0"/>
          </a:p>
          <a:p>
            <a:pPr defTabSz="964418">
              <a:defRPr/>
            </a:pPr>
            <a:r>
              <a:rPr lang="en-US" altLang="ko-KR" dirty="0" smtClean="0"/>
              <a:t>All information  should be shared  if it is a good information</a:t>
            </a:r>
          </a:p>
          <a:p>
            <a:endParaRPr lang="ko-KR" altLang="en-US" dirty="0" smtClean="0"/>
          </a:p>
        </p:txBody>
      </p:sp>
      <p:sp>
        <p:nvSpPr>
          <p:cNvPr id="4" name="슬라이드 번호 개체 틀 3"/>
          <p:cNvSpPr>
            <a:spLocks noGrp="1"/>
          </p:cNvSpPr>
          <p:nvPr>
            <p:ph type="sldNum" sz="quarter" idx="10"/>
          </p:nvPr>
        </p:nvSpPr>
        <p:spPr/>
        <p:txBody>
          <a:bodyPr/>
          <a:lstStyle/>
          <a:p>
            <a:fld id="{8C9EE897-55B7-4C8F-A372-B2D993D98770}" type="slidenum">
              <a:rPr lang="ko-KR" altLang="en-US" smtClean="0"/>
              <a:pPr/>
              <a:t>5</a:t>
            </a:fld>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300" dirty="0" smtClean="0"/>
              <a:t>(a) low utilization,</a:t>
            </a:r>
          </a:p>
          <a:p>
            <a:r>
              <a:rPr lang="en-US" altLang="ko-KR" sz="1300" dirty="0" smtClean="0"/>
              <a:t>(b) collisions at long distances</a:t>
            </a:r>
          </a:p>
          <a:p>
            <a:r>
              <a:rPr lang="en-US" altLang="ko-KR" sz="1300" dirty="0" smtClean="0"/>
              <a:t>(c) inter-link interference.</a:t>
            </a:r>
          </a:p>
          <a:p>
            <a:endParaRPr lang="en-US" altLang="ko-KR" sz="1300" dirty="0" smtClean="0"/>
          </a:p>
          <a:p>
            <a:r>
              <a:rPr lang="en-US" altLang="ko-KR" sz="1300" dirty="0" smtClean="0"/>
              <a:t>(a)To address the problem of low utilization, we propose the use of bulk packet acknowledgments</a:t>
            </a:r>
          </a:p>
          <a:p>
            <a:r>
              <a:rPr lang="en-US" altLang="ko-KR" sz="1300" dirty="0" smtClean="0"/>
              <a:t>(b)To mitigate loss from collisions at long distances as well as inter-link interference, we replace the</a:t>
            </a:r>
          </a:p>
          <a:p>
            <a:r>
              <a:rPr lang="en-US" altLang="ko-KR" sz="1300" dirty="0" smtClean="0"/>
              <a:t>standard CSMA MAC with a TDMA-based MAC protocol. We build upon 2P to adapt it to high-loss</a:t>
            </a:r>
          </a:p>
          <a:p>
            <a:r>
              <a:rPr lang="en-US" altLang="ko-KR" sz="1300" dirty="0" smtClean="0"/>
              <a:t>environments</a:t>
            </a:r>
          </a:p>
          <a:p>
            <a:r>
              <a:rPr lang="en-US" altLang="ko-KR" sz="1300" dirty="0" smtClean="0"/>
              <a:t>(c) to handle the challenge of high and variable packet losses, we design adaptive loss recovery </a:t>
            </a:r>
          </a:p>
          <a:p>
            <a:r>
              <a:rPr lang="en-US" altLang="ko-KR" sz="1300" dirty="0" smtClean="0"/>
              <a:t>mechanisms that use a combination of FEC and retransmissions with bulk acknowledgments</a:t>
            </a:r>
          </a:p>
          <a:p>
            <a:endParaRPr lang="en-US" altLang="ko-KR" sz="1300" dirty="0" smtClean="0"/>
          </a:p>
          <a:p>
            <a:r>
              <a:rPr lang="en-US" altLang="ko-KR" sz="1300" dirty="0" smtClean="0"/>
              <a:t>We will discuss about these little bit more from the next slide</a:t>
            </a:r>
          </a:p>
        </p:txBody>
      </p:sp>
      <p:sp>
        <p:nvSpPr>
          <p:cNvPr id="4" name="슬라이드 번호 개체 틀 3"/>
          <p:cNvSpPr>
            <a:spLocks noGrp="1"/>
          </p:cNvSpPr>
          <p:nvPr>
            <p:ph type="sldNum" sz="quarter" idx="10"/>
          </p:nvPr>
        </p:nvSpPr>
        <p:spPr/>
        <p:txBody>
          <a:bodyPr/>
          <a:lstStyle/>
          <a:p>
            <a:fld id="{8C9EE897-55B7-4C8F-A372-B2D993D98770}" type="slidenum">
              <a:rPr lang="ko-KR" altLang="en-US" smtClean="0"/>
              <a:pPr/>
              <a:t>6</a:t>
            </a:fld>
            <a:endParaRPr lang="ko-K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85000" lnSpcReduction="20000"/>
          </a:bodyPr>
          <a:lstStyle/>
          <a:p>
            <a:r>
              <a:rPr lang="en-US" altLang="ko-KR" sz="1300" dirty="0" smtClean="0"/>
              <a:t>It demonstrate the ability of </a:t>
            </a:r>
            <a:r>
              <a:rPr lang="en-US" altLang="ko-KR" sz="1300" dirty="0" err="1" smtClean="0"/>
              <a:t>WiLDNet</a:t>
            </a:r>
            <a:r>
              <a:rPr lang="en-US" altLang="ko-KR" sz="1300" dirty="0" smtClean="0"/>
              <a:t>. to eliminate link under-utilization and packet collisions</a:t>
            </a:r>
          </a:p>
          <a:p>
            <a:r>
              <a:rPr lang="en-US" altLang="ko-KR" sz="1300" dirty="0" smtClean="0"/>
              <a:t>over a single </a:t>
            </a:r>
            <a:r>
              <a:rPr lang="en-US" altLang="ko-KR" sz="1300" dirty="0" err="1" smtClean="0"/>
              <a:t>WiLD</a:t>
            </a:r>
            <a:r>
              <a:rPr lang="en-US" altLang="ko-KR" sz="1300" dirty="0" smtClean="0"/>
              <a:t> link. We compare the performance of </a:t>
            </a:r>
            <a:r>
              <a:rPr lang="en-US" altLang="ko-KR" sz="1300" dirty="0" err="1" smtClean="0"/>
              <a:t>WiLDNet</a:t>
            </a:r>
            <a:r>
              <a:rPr lang="en-US" altLang="ko-KR" sz="1300" dirty="0" smtClean="0"/>
              <a:t> (slot size of 20ms) with the standard 802.11</a:t>
            </a:r>
          </a:p>
          <a:p>
            <a:r>
              <a:rPr lang="en-US" altLang="ko-KR" sz="1300" dirty="0" smtClean="0"/>
              <a:t>CSMA (2 retries) base case. The first set of results show the improvement of </a:t>
            </a:r>
            <a:r>
              <a:rPr lang="en-US" altLang="ko-KR" sz="1300" dirty="0" err="1" smtClean="0"/>
              <a:t>WiLDNet</a:t>
            </a:r>
            <a:r>
              <a:rPr lang="en-US" altLang="ko-KR" sz="1300" dirty="0" smtClean="0"/>
              <a:t> on a single emulator link </a:t>
            </a:r>
          </a:p>
          <a:p>
            <a:r>
              <a:rPr lang="en-US" altLang="ko-KR" sz="1300" dirty="0" smtClean="0"/>
              <a:t>with increasing distance. </a:t>
            </a:r>
          </a:p>
          <a:p>
            <a:r>
              <a:rPr lang="en-US" altLang="ko-KR" sz="1300" dirty="0" smtClean="0"/>
              <a:t>Figure 9(a) compares the performance of TCP flowing only in one direction. The lower throughput of </a:t>
            </a:r>
            <a:r>
              <a:rPr lang="en-US" altLang="ko-KR" sz="1300" dirty="0" err="1" smtClean="0"/>
              <a:t>WiLDNet</a:t>
            </a:r>
            <a:r>
              <a:rPr lang="en-US" altLang="ko-KR" sz="1300" dirty="0" smtClean="0"/>
              <a:t>,</a:t>
            </a:r>
          </a:p>
          <a:p>
            <a:r>
              <a:rPr lang="en-US" altLang="ko-KR" sz="1300" dirty="0" smtClean="0"/>
              <a:t>approximately 50% of channel capacity, is due to symmetric slot allocation between the two end points of the</a:t>
            </a:r>
          </a:p>
          <a:p>
            <a:r>
              <a:rPr lang="en-US" altLang="ko-KR" sz="1300" dirty="0" smtClean="0"/>
              <a:t>link. However, over longer links (&gt;50 km), the TDMA based channel allocation avoids the under-utilization of</a:t>
            </a:r>
          </a:p>
          <a:p>
            <a:r>
              <a:rPr lang="en-US" altLang="ko-KR" sz="1300" dirty="0" smtClean="0"/>
              <a:t>the link as experienced by CSMA. Also, beyond 110 km (the maximum possible ACK timeout), the throughput</a:t>
            </a:r>
          </a:p>
          <a:p>
            <a:r>
              <a:rPr lang="en-US" altLang="ko-KR" sz="1300" dirty="0" smtClean="0"/>
              <a:t>with CSMA drops rapidly because of unnecessary retransmits. </a:t>
            </a:r>
          </a:p>
          <a:p>
            <a:endParaRPr lang="en-US" altLang="ko-KR" sz="1300" dirty="0" smtClean="0"/>
          </a:p>
          <a:p>
            <a:r>
              <a:rPr lang="en-US" altLang="ko-KR" sz="1300" dirty="0" smtClean="0"/>
              <a:t>Figure 9(b) shows the cumulative throughput of TCP flowing simultaneously in both directions. In this case, </a:t>
            </a:r>
          </a:p>
          <a:p>
            <a:r>
              <a:rPr lang="en-US" altLang="ko-KR" sz="1300" dirty="0" err="1" smtClean="0"/>
              <a:t>WiLDNet</a:t>
            </a:r>
            <a:r>
              <a:rPr lang="en-US" altLang="ko-KR" sz="1300" dirty="0" smtClean="0"/>
              <a:t> effectively eliminates all collisions occurring in presence of bidirectional traffic.</a:t>
            </a:r>
          </a:p>
          <a:p>
            <a:r>
              <a:rPr lang="en-US" altLang="ko-KR" sz="1300" dirty="0" smtClean="0"/>
              <a:t>TCP throughput of 6 Mbps is maintained for all distances. Table 1 compares </a:t>
            </a:r>
            <a:r>
              <a:rPr lang="en-US" altLang="ko-KR" sz="1300" dirty="0" err="1" smtClean="0"/>
              <a:t>WiLDNet</a:t>
            </a:r>
            <a:r>
              <a:rPr lang="en-US" altLang="ko-KR" sz="1300" dirty="0" smtClean="0"/>
              <a:t> and CSMA for some of</a:t>
            </a:r>
          </a:p>
          <a:p>
            <a:r>
              <a:rPr lang="en-US" altLang="ko-KR" sz="1300" dirty="0" smtClean="0"/>
              <a:t>our outdoor wireless links. We show TCP throughput in one direction and the cumulative throughput for TCP simultaneously</a:t>
            </a:r>
          </a:p>
          <a:p>
            <a:r>
              <a:rPr lang="en-US" altLang="ko-KR" sz="1300" dirty="0" smtClean="0"/>
              <a:t>flowing in both directions. Since these are outdoor measurements, there is significant variation over</a:t>
            </a:r>
          </a:p>
          <a:p>
            <a:r>
              <a:rPr lang="en-US" altLang="ko-KR" sz="1300" dirty="0" smtClean="0"/>
              <a:t>time and we show both the mean and standard deviation for the measurements. We can see that as the link distance increases, the improvement of </a:t>
            </a:r>
            <a:r>
              <a:rPr lang="en-US" altLang="ko-KR" sz="1300" dirty="0" err="1" smtClean="0"/>
              <a:t>WiLDNet</a:t>
            </a:r>
            <a:r>
              <a:rPr lang="en-US" altLang="ko-KR" sz="1300" dirty="0" smtClean="0"/>
              <a:t> is more substantial. In fact, for the 65 km link in Ghana, </a:t>
            </a:r>
          </a:p>
          <a:p>
            <a:r>
              <a:rPr lang="en-US" altLang="ko-KR" sz="1300" dirty="0" err="1" smtClean="0"/>
              <a:t>WiLDNet’s</a:t>
            </a:r>
            <a:r>
              <a:rPr lang="en-US" altLang="ko-KR" sz="1300" dirty="0" smtClean="0"/>
              <a:t> throughput at 5.5Mbps is about 8x better than standard CSMA.</a:t>
            </a:r>
            <a:endParaRPr lang="ko-KR" altLang="en-US" dirty="0"/>
          </a:p>
        </p:txBody>
      </p:sp>
      <p:sp>
        <p:nvSpPr>
          <p:cNvPr id="4" name="슬라이드 번호 개체 틀 3"/>
          <p:cNvSpPr>
            <a:spLocks noGrp="1"/>
          </p:cNvSpPr>
          <p:nvPr>
            <p:ph type="sldNum" sz="quarter" idx="10"/>
          </p:nvPr>
        </p:nvSpPr>
        <p:spPr/>
        <p:txBody>
          <a:bodyPr/>
          <a:lstStyle/>
          <a:p>
            <a:fld id="{8C9EE897-55B7-4C8F-A372-B2D993D98770}" type="slidenum">
              <a:rPr lang="ko-KR" altLang="en-US" smtClean="0"/>
              <a:pPr/>
              <a:t>7</a:t>
            </a:fld>
            <a:endParaRPr lang="ko-K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62500" lnSpcReduction="20000"/>
          </a:bodyPr>
          <a:lstStyle/>
          <a:p>
            <a:r>
              <a:rPr lang="en-US" altLang="ko-KR" sz="1300" dirty="0" smtClean="0"/>
              <a:t>The </a:t>
            </a:r>
            <a:r>
              <a:rPr lang="en-US" altLang="ko-KR" sz="1300" dirty="0" err="1" smtClean="0"/>
              <a:t>Aravind</a:t>
            </a:r>
            <a:r>
              <a:rPr lang="en-US" altLang="ko-KR" sz="1300" dirty="0" smtClean="0"/>
              <a:t> network at </a:t>
            </a:r>
            <a:r>
              <a:rPr lang="en-US" altLang="ko-KR" sz="1300" dirty="0" err="1" smtClean="0"/>
              <a:t>Theni</a:t>
            </a:r>
            <a:r>
              <a:rPr lang="en-US" altLang="ko-KR" sz="1300" dirty="0" smtClean="0"/>
              <a:t> consists of five vision centers connected to the main hospital in </a:t>
            </a:r>
            <a:r>
              <a:rPr lang="en-US" altLang="ko-KR" sz="1300" dirty="0" err="1" smtClean="0"/>
              <a:t>Theni</a:t>
            </a:r>
            <a:r>
              <a:rPr lang="en-US" altLang="ko-KR" sz="1300" dirty="0" smtClean="0"/>
              <a:t> (Figure 2).</a:t>
            </a:r>
          </a:p>
          <a:p>
            <a:r>
              <a:rPr lang="en-US" altLang="ko-KR" sz="1300" dirty="0" smtClean="0"/>
              <a:t>The network has total of 11 wireless routers (6 endpoints, 5 relay nodes) and uses 9 point-to-point links. The links</a:t>
            </a:r>
          </a:p>
          <a:p>
            <a:r>
              <a:rPr lang="en-US" altLang="ko-KR" sz="1300" dirty="0" smtClean="0"/>
              <a:t>range from just 1 km (</a:t>
            </a:r>
            <a:r>
              <a:rPr lang="en-US" altLang="ko-KR" sz="1300" dirty="0" err="1" smtClean="0"/>
              <a:t>Theni</a:t>
            </a:r>
            <a:r>
              <a:rPr lang="en-US" altLang="ko-KR" sz="1300" dirty="0" smtClean="0"/>
              <a:t> - </a:t>
            </a:r>
            <a:r>
              <a:rPr lang="en-US" altLang="ko-KR" sz="1300" dirty="0" err="1" smtClean="0"/>
              <a:t>Vijerani</a:t>
            </a:r>
            <a:r>
              <a:rPr lang="en-US" altLang="ko-KR" sz="1300" dirty="0" smtClean="0"/>
              <a:t>) to 15 km (</a:t>
            </a:r>
            <a:r>
              <a:rPr lang="en-US" altLang="ko-KR" sz="1300" dirty="0" err="1" smtClean="0"/>
              <a:t>Vijerani</a:t>
            </a:r>
            <a:r>
              <a:rPr lang="en-US" altLang="ko-KR" sz="1300" dirty="0" smtClean="0"/>
              <a:t> - </a:t>
            </a:r>
            <a:r>
              <a:rPr lang="en-US" altLang="ko-KR" sz="1300" dirty="0" err="1" smtClean="0"/>
              <a:t>Andipatti</a:t>
            </a:r>
            <a:r>
              <a:rPr lang="en-US" altLang="ko-KR" sz="1300" dirty="0" smtClean="0"/>
              <a:t>). Six of the wireless nodes are installed</a:t>
            </a:r>
          </a:p>
          <a:p>
            <a:r>
              <a:rPr lang="en-US" altLang="ko-KR" sz="1300" dirty="0" smtClean="0"/>
              <a:t>on towers, heights of which range from 24–42m; the others use short poles on rooftops or existing tall structures,</a:t>
            </a:r>
          </a:p>
          <a:p>
            <a:r>
              <a:rPr lang="en-US" altLang="ko-KR" sz="1300" dirty="0" smtClean="0"/>
              <a:t>such as the chimney of a paper factory. Recently, </a:t>
            </a:r>
            <a:r>
              <a:rPr lang="en-US" altLang="ko-KR" sz="1300" dirty="0" err="1" smtClean="0"/>
              <a:t>Aravind</a:t>
            </a:r>
            <a:r>
              <a:rPr lang="en-US" altLang="ko-KR" sz="1300" dirty="0" smtClean="0"/>
              <a:t> has expanded this model to their hospitals in Madurai</a:t>
            </a:r>
          </a:p>
          <a:p>
            <a:r>
              <a:rPr lang="en-US" altLang="ko-KR" sz="1300" dirty="0" smtClean="0"/>
              <a:t>and </a:t>
            </a:r>
            <a:r>
              <a:rPr lang="en-US" altLang="ko-KR" sz="1300" dirty="0" err="1" smtClean="0"/>
              <a:t>Tirunalveli</a:t>
            </a:r>
            <a:r>
              <a:rPr lang="en-US" altLang="ko-KR" sz="1300" dirty="0" smtClean="0"/>
              <a:t> where they have added two vision centers each using a total of five point-to-point links. The</a:t>
            </a:r>
          </a:p>
          <a:p>
            <a:r>
              <a:rPr lang="en-US" altLang="ko-KR" sz="1300" dirty="0" smtClean="0"/>
              <a:t>network is financially viable with a planned expansion to 50 clinics around 5 hospitals, which will provide access</a:t>
            </a:r>
          </a:p>
          <a:p>
            <a:r>
              <a:rPr lang="en-US" altLang="ko-KR" sz="1300" dirty="0" smtClean="0"/>
              <a:t>to eye care for 2.5M people. </a:t>
            </a:r>
          </a:p>
          <a:p>
            <a:endParaRPr lang="en-US" altLang="ko-KR" sz="1300" b="1" dirty="0" smtClean="0"/>
          </a:p>
          <a:p>
            <a:r>
              <a:rPr lang="en-US" altLang="ko-KR" sz="1300" b="1" dirty="0" smtClean="0"/>
              <a:t>Hardware: The wireless nodes are 266-MHz x86 single board</a:t>
            </a:r>
          </a:p>
          <a:p>
            <a:r>
              <a:rPr lang="en-US" altLang="ko-KR" sz="1300" dirty="0" smtClean="0"/>
              <a:t>computers. They run a stripped-down version of Linux 2.4.26 stored on a 512 MB CF card. The routers</a:t>
            </a:r>
          </a:p>
          <a:p>
            <a:r>
              <a:rPr lang="en-US" altLang="ko-KR" sz="1300" dirty="0" smtClean="0"/>
              <a:t>can have up to 3 high-power </a:t>
            </a:r>
            <a:r>
              <a:rPr lang="en-US" altLang="ko-KR" sz="1300" dirty="0" err="1" smtClean="0"/>
              <a:t>Atheros</a:t>
            </a:r>
            <a:r>
              <a:rPr lang="en-US" altLang="ko-KR" sz="1300" dirty="0" smtClean="0"/>
              <a:t> 802.11 a/b/g radio cards (200mW). The longer links use 24dBi directional</a:t>
            </a:r>
          </a:p>
          <a:p>
            <a:r>
              <a:rPr lang="en-US" altLang="ko-KR" sz="1300" dirty="0" smtClean="0"/>
              <a:t>antennas. The routers consume about 4.5W when idle and 9.5W when transmitting at full bandwidth from 2</a:t>
            </a:r>
          </a:p>
          <a:p>
            <a:r>
              <a:rPr lang="en-US" altLang="ko-KR" sz="1300" dirty="0" smtClean="0"/>
              <a:t>radios; 7Wis the average power consumption for a node. We also run software for routing, logging and monitoring</a:t>
            </a:r>
          </a:p>
          <a:p>
            <a:r>
              <a:rPr lang="en-US" altLang="ko-KR" sz="1300" dirty="0" smtClean="0"/>
              <a:t>on the routers. The routers are small and lightweight (less than 10 pounds), so we place them in water-proof enclosures</a:t>
            </a:r>
          </a:p>
          <a:p>
            <a:r>
              <a:rPr lang="en-US" altLang="ko-KR" sz="1300" dirty="0" smtClean="0"/>
              <a:t>and mount them near the antenna, typically on the same pole. This allows us to minimize the signal loss between</a:t>
            </a:r>
          </a:p>
          <a:p>
            <a:r>
              <a:rPr lang="en-US" altLang="ko-KR" sz="1300" dirty="0" smtClean="0"/>
              <a:t>the antenna and the radio. The routers are powered via power-over-</a:t>
            </a:r>
            <a:r>
              <a:rPr lang="en-US" altLang="ko-KR" sz="1300" dirty="0" err="1" smtClean="0"/>
              <a:t>ethernet</a:t>
            </a:r>
            <a:r>
              <a:rPr lang="en-US" altLang="ko-KR" sz="1300" dirty="0" smtClean="0"/>
              <a:t> (</a:t>
            </a:r>
            <a:r>
              <a:rPr lang="en-US" altLang="ko-KR" sz="1300" dirty="0" err="1" smtClean="0"/>
              <a:t>PoE</a:t>
            </a:r>
            <a:r>
              <a:rPr lang="en-US" altLang="ko-KR" sz="1300" dirty="0" smtClean="0"/>
              <a:t>), which allows a single cable</a:t>
            </a:r>
          </a:p>
          <a:p>
            <a:r>
              <a:rPr lang="en-US" altLang="ko-KR" sz="1300" dirty="0" smtClean="0"/>
              <a:t>from the ground to the router. We use uninterruptible power supplies (UPSs) to provide clean power, although</a:t>
            </a:r>
          </a:p>
          <a:p>
            <a:r>
              <a:rPr lang="en-US" altLang="ko-KR" sz="1300" dirty="0" smtClean="0"/>
              <a:t>we discuss solar power in Section 5.2.</a:t>
            </a:r>
          </a:p>
          <a:p>
            <a:endParaRPr lang="en-US" altLang="ko-KR" sz="1300" dirty="0" smtClean="0"/>
          </a:p>
          <a:p>
            <a:r>
              <a:rPr lang="en-US" altLang="ko-KR" sz="1300" b="1" dirty="0" smtClean="0"/>
              <a:t>Applications: The primary application is video conferencing</a:t>
            </a:r>
          </a:p>
          <a:p>
            <a:r>
              <a:rPr lang="en-US" altLang="ko-KR" sz="1300" dirty="0" smtClean="0"/>
              <a:t>and we currently use software from </a:t>
            </a:r>
            <a:r>
              <a:rPr lang="en-US" altLang="ko-KR" sz="1300" dirty="0" err="1" smtClean="0"/>
              <a:t>Marratech</a:t>
            </a:r>
            <a:r>
              <a:rPr lang="en-US" altLang="ko-KR" sz="1300" dirty="0" smtClean="0"/>
              <a:t> [17]. Although most conferences are doctor-patient,</a:t>
            </a:r>
          </a:p>
          <a:p>
            <a:r>
              <a:rPr lang="en-US" altLang="ko-KR" sz="1300" dirty="0" smtClean="0"/>
              <a:t>we also use it for remote </a:t>
            </a:r>
            <a:r>
              <a:rPr lang="en-US" altLang="ko-KR" sz="1300" dirty="0" err="1" smtClean="0"/>
              <a:t>training.We</a:t>
            </a:r>
            <a:r>
              <a:rPr lang="en-US" altLang="ko-KR" sz="1300" dirty="0" smtClean="0"/>
              <a:t> chose this software in part because it was easy for the staff to use. The typical</a:t>
            </a:r>
          </a:p>
          <a:p>
            <a:r>
              <a:rPr lang="en-US" altLang="ko-KR" sz="1300" dirty="0" smtClean="0"/>
              <a:t>throughputs on the links range between 5–7 Mbps with channel loss less than 2%. However, 256 Kbps in each</a:t>
            </a:r>
          </a:p>
          <a:p>
            <a:r>
              <a:rPr lang="en-US" altLang="ko-KR" sz="1300" dirty="0" smtClean="0"/>
              <a:t>direction is sufficient for very good quality videoconferencing. Our network is thus over-provisioned for the pilot</a:t>
            </a:r>
          </a:p>
          <a:p>
            <a:r>
              <a:rPr lang="en-US" altLang="ko-KR" sz="1300" dirty="0" err="1" smtClean="0"/>
              <a:t>phase.We</a:t>
            </a:r>
            <a:r>
              <a:rPr lang="en-US" altLang="ko-KR" sz="1300" dirty="0" smtClean="0"/>
              <a:t> also use the network to transmit diagnostic images taken with a digital camera that has been modified</a:t>
            </a:r>
          </a:p>
          <a:p>
            <a:r>
              <a:rPr lang="en-US" altLang="ko-KR" sz="1300" dirty="0" smtClean="0"/>
              <a:t>to connect to the slit lamp. There are also a range of standard e-mail and office applications. The hospital</a:t>
            </a:r>
          </a:p>
          <a:p>
            <a:r>
              <a:rPr lang="en-US" altLang="ko-KR" sz="1300" dirty="0" smtClean="0"/>
              <a:t>has a VSAT link to the Internet, but most of these applications only intranet access within the network</a:t>
            </a:r>
          </a:p>
          <a:p>
            <a:r>
              <a:rPr lang="en-US" altLang="ko-KR" sz="1300" dirty="0" smtClean="0"/>
              <a:t>(except for remote management). Analysis of the traffic logs from last 12 months shows that each vision center</a:t>
            </a:r>
          </a:p>
          <a:p>
            <a:r>
              <a:rPr lang="en-US" altLang="ko-KR" sz="1300" dirty="0" smtClean="0"/>
              <a:t>has received 160 GB and transmitted 40 GB of mostly video traffic.</a:t>
            </a:r>
            <a:endParaRPr lang="ko-KR" altLang="en-US" dirty="0"/>
          </a:p>
        </p:txBody>
      </p:sp>
      <p:sp>
        <p:nvSpPr>
          <p:cNvPr id="4" name="슬라이드 번호 개체 틀 3"/>
          <p:cNvSpPr>
            <a:spLocks noGrp="1"/>
          </p:cNvSpPr>
          <p:nvPr>
            <p:ph type="sldNum" sz="quarter" idx="10"/>
          </p:nvPr>
        </p:nvSpPr>
        <p:spPr/>
        <p:txBody>
          <a:bodyPr/>
          <a:lstStyle/>
          <a:p>
            <a:fld id="{8C9EE897-55B7-4C8F-A372-B2D993D98770}" type="slidenum">
              <a:rPr lang="ko-KR" altLang="en-US" smtClean="0"/>
              <a:pPr/>
              <a:t>8</a:t>
            </a:fld>
            <a:endParaRPr lang="ko-K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62500" lnSpcReduction="20000"/>
          </a:bodyPr>
          <a:lstStyle/>
          <a:p>
            <a:r>
              <a:rPr lang="en-US" altLang="ko-KR" sz="1300" dirty="0" smtClean="0"/>
              <a:t>The </a:t>
            </a:r>
            <a:r>
              <a:rPr lang="en-US" altLang="ko-KR" sz="1300" dirty="0" err="1" smtClean="0"/>
              <a:t>AirJaldi</a:t>
            </a:r>
            <a:r>
              <a:rPr lang="en-US" altLang="ko-KR" sz="1300" dirty="0" smtClean="0"/>
              <a:t> network currently provides fast Internet access and VoIP telephony services to about 10,000 users</a:t>
            </a:r>
          </a:p>
          <a:p>
            <a:r>
              <a:rPr lang="en-US" altLang="ko-KR" sz="1300" dirty="0" smtClean="0"/>
              <a:t>at a radius of over 70 km in a rural mountainous terrain characterized by extreme weather. The network has 8</a:t>
            </a:r>
          </a:p>
          <a:p>
            <a:r>
              <a:rPr lang="en-US" altLang="ko-KR" sz="1300" dirty="0" smtClean="0"/>
              <a:t>long distance directional links ranging from 10 km to 41 km with 10 endpoints. In addition, the network also has</a:t>
            </a:r>
          </a:p>
          <a:p>
            <a:r>
              <a:rPr lang="en-US" altLang="ko-KR" sz="1300" dirty="0" smtClean="0"/>
              <a:t>over hundred low-cost modified consumer access points that use a wide array of outdoor antennas. Three of the</a:t>
            </a:r>
          </a:p>
          <a:p>
            <a:r>
              <a:rPr lang="en-US" altLang="ko-KR" sz="1300" dirty="0" smtClean="0"/>
              <a:t>nodes are solar-powered, relay stations at remote elevated places with climbable towers. All other antennas</a:t>
            </a:r>
          </a:p>
          <a:p>
            <a:r>
              <a:rPr lang="en-US" altLang="ko-KR" sz="1300" dirty="0" smtClean="0"/>
              <a:t>are installed on short (less than 5m) low-cost masts, typically water pipes, on the roof tops of subscribers.</a:t>
            </a:r>
          </a:p>
          <a:p>
            <a:endParaRPr lang="en-US" altLang="ko-KR" sz="1300" dirty="0" smtClean="0"/>
          </a:p>
          <a:p>
            <a:r>
              <a:rPr lang="en-US" altLang="ko-KR" sz="1300" b="1" dirty="0" smtClean="0"/>
              <a:t>Hardware: Most of the routers are extracted from consumer</a:t>
            </a:r>
          </a:p>
          <a:p>
            <a:r>
              <a:rPr lang="en-US" altLang="ko-KR" sz="1300" dirty="0" smtClean="0"/>
              <a:t>devices, either Linksys WRT54GL or units from Buffalo Technologies, and cost less than US$50. They</a:t>
            </a:r>
          </a:p>
          <a:p>
            <a:r>
              <a:rPr lang="en-US" altLang="ko-KR" sz="1300" dirty="0" smtClean="0"/>
              <a:t>are housed inside locally designed and built weatherproof enclosures, and </a:t>
            </a:r>
            <a:r>
              <a:rPr lang="en-US" altLang="ko-KR" sz="1300" dirty="0" err="1" smtClean="0"/>
              <a:t>aremounted</a:t>
            </a:r>
            <a:r>
              <a:rPr lang="en-US" altLang="ko-KR" sz="1300" dirty="0" smtClean="0"/>
              <a:t> next to the antennas in</a:t>
            </a:r>
          </a:p>
          <a:p>
            <a:r>
              <a:rPr lang="en-US" altLang="ko-KR" sz="1300" dirty="0" smtClean="0"/>
              <a:t>order to minimize signal loss over the otherwise longer RF cables. The antennas, power supplies and batteries</a:t>
            </a:r>
          </a:p>
          <a:p>
            <a:r>
              <a:rPr lang="en-US" altLang="ko-KR" sz="1300" dirty="0" smtClean="0"/>
              <a:t>are all manufactured locally in India. The router boards are built around a 200MHz MIPS processor with 16MB</a:t>
            </a:r>
          </a:p>
          <a:p>
            <a:r>
              <a:rPr lang="en-US" altLang="ko-KR" sz="1300" dirty="0" smtClean="0"/>
              <a:t>of RAM and 4MB of on-board flash memory with a </a:t>
            </a:r>
            <a:r>
              <a:rPr lang="en-US" altLang="ko-KR" sz="1300" dirty="0" err="1" smtClean="0"/>
              <a:t>lowpower</a:t>
            </a:r>
            <a:r>
              <a:rPr lang="en-US" altLang="ko-KR" sz="1300" dirty="0" smtClean="0"/>
              <a:t> Broadcom 802.11b/g </a:t>
            </a:r>
            <a:r>
              <a:rPr lang="en-US" altLang="ko-KR" sz="1300" dirty="0" err="1" smtClean="0"/>
              <a:t>radio.We</a:t>
            </a:r>
            <a:r>
              <a:rPr lang="en-US" altLang="ko-KR" sz="1300" dirty="0" smtClean="0"/>
              <a:t> run a rudimentary</a:t>
            </a:r>
          </a:p>
          <a:p>
            <a:r>
              <a:rPr lang="en-US" altLang="ko-KR" sz="1300" dirty="0" smtClean="0"/>
              <a:t>Linux flavor called </a:t>
            </a:r>
            <a:r>
              <a:rPr lang="en-US" altLang="ko-KR" sz="1300" dirty="0" err="1" smtClean="0"/>
              <a:t>OpenWRT</a:t>
            </a:r>
            <a:r>
              <a:rPr lang="en-US" altLang="ko-KR" sz="1300" dirty="0" smtClean="0"/>
              <a:t> based on </a:t>
            </a:r>
            <a:r>
              <a:rPr lang="en-US" altLang="ko-KR" sz="1300" dirty="0" err="1" smtClean="0"/>
              <a:t>BusyBox</a:t>
            </a:r>
            <a:r>
              <a:rPr lang="en-US" altLang="ko-KR" sz="1300" dirty="0" smtClean="0"/>
              <a:t>. For long-distance links and major relay stations we also use</a:t>
            </a:r>
          </a:p>
          <a:p>
            <a:r>
              <a:rPr lang="en-US" altLang="ko-KR" sz="1300" dirty="0" smtClean="0"/>
              <a:t>slightly higher-end devices such as </a:t>
            </a:r>
            <a:r>
              <a:rPr lang="en-US" altLang="ko-KR" sz="1300" dirty="0" err="1" smtClean="0"/>
              <a:t>PCEngines</a:t>
            </a:r>
            <a:r>
              <a:rPr lang="en-US" altLang="ko-KR" sz="1300" dirty="0" smtClean="0"/>
              <a:t> WRAP boards, </a:t>
            </a:r>
            <a:r>
              <a:rPr lang="en-US" altLang="ko-KR" sz="1300" dirty="0" err="1" smtClean="0"/>
              <a:t>MikroTik</a:t>
            </a:r>
            <a:r>
              <a:rPr lang="en-US" altLang="ko-KR" sz="1300" dirty="0" smtClean="0"/>
              <a:t> </a:t>
            </a:r>
            <a:r>
              <a:rPr lang="en-US" altLang="ko-KR" sz="1300" dirty="0" err="1" smtClean="0"/>
              <a:t>routerboards</a:t>
            </a:r>
            <a:r>
              <a:rPr lang="en-US" altLang="ko-KR" sz="1300" dirty="0" smtClean="0"/>
              <a:t> and </a:t>
            </a:r>
            <a:r>
              <a:rPr lang="en-US" altLang="ko-KR" sz="1300" dirty="0" err="1" smtClean="0"/>
              <a:t>Ubiquiti</a:t>
            </a:r>
            <a:r>
              <a:rPr lang="en-US" altLang="ko-KR" sz="1300" dirty="0" smtClean="0"/>
              <a:t> LS2s with</a:t>
            </a:r>
          </a:p>
          <a:p>
            <a:r>
              <a:rPr lang="en-US" altLang="ko-KR" sz="1300" dirty="0" err="1" smtClean="0"/>
              <a:t>Atheros</a:t>
            </a:r>
            <a:r>
              <a:rPr lang="en-US" altLang="ko-KR" sz="1300" dirty="0" smtClean="0"/>
              <a:t>-based radios. The routers use open-source software for mesh routing, encryption, authentication, </a:t>
            </a:r>
            <a:r>
              <a:rPr lang="en-US" altLang="ko-KR" sz="1300" dirty="0" err="1" smtClean="0"/>
              <a:t>QoS</a:t>
            </a:r>
            <a:r>
              <a:rPr lang="en-US" altLang="ko-KR" sz="1300" dirty="0" smtClean="0"/>
              <a:t>,</a:t>
            </a:r>
          </a:p>
          <a:p>
            <a:r>
              <a:rPr lang="en-US" altLang="ko-KR" sz="1300" dirty="0" smtClean="0"/>
              <a:t>remote management and logging.</a:t>
            </a:r>
          </a:p>
          <a:p>
            <a:endParaRPr lang="en-US" altLang="ko-KR" sz="1300" dirty="0" smtClean="0"/>
          </a:p>
          <a:p>
            <a:r>
              <a:rPr lang="en-US" altLang="ko-KR" sz="1300" b="1" dirty="0" smtClean="0"/>
              <a:t>Applications: The Internet uplink of </a:t>
            </a:r>
            <a:r>
              <a:rPr lang="en-US" altLang="ko-KR" sz="1300" b="1" dirty="0" err="1" smtClean="0"/>
              <a:t>AirJaldi</a:t>
            </a:r>
            <a:r>
              <a:rPr lang="en-US" altLang="ko-KR" sz="1300" b="1" dirty="0" smtClean="0"/>
              <a:t> consists of</a:t>
            </a:r>
          </a:p>
          <a:p>
            <a:r>
              <a:rPr lang="en-US" altLang="ko-KR" sz="1300" dirty="0" smtClean="0"/>
              <a:t>5 ADSL lines ranging from 144 Kbps to 2 Mbps to have a total of about 7 Mbps downlink and 1 Mbps uplink</a:t>
            </a:r>
          </a:p>
          <a:p>
            <a:r>
              <a:rPr lang="en-US" altLang="ko-KR" sz="1300" dirty="0" smtClean="0"/>
              <a:t>bandwidth. In the wireless network, the longest link from TCV to </a:t>
            </a:r>
            <a:r>
              <a:rPr lang="en-US" altLang="ko-KR" sz="1300" dirty="0" err="1" smtClean="0"/>
              <a:t>Ashapuri</a:t>
            </a:r>
            <a:r>
              <a:rPr lang="en-US" altLang="ko-KR" sz="1300" dirty="0" smtClean="0"/>
              <a:t> (41 km) achieves a throughput of about</a:t>
            </a:r>
          </a:p>
          <a:p>
            <a:r>
              <a:rPr lang="en-US" altLang="ko-KR" sz="1300" dirty="0" smtClean="0"/>
              <a:t>4–5Mbps at less than 2–5%packet loss, but the link from TCV to </a:t>
            </a:r>
            <a:r>
              <a:rPr lang="en-US" altLang="ko-KR" sz="1300" dirty="0" err="1" smtClean="0"/>
              <a:t>Gopalpur</a:t>
            </a:r>
            <a:r>
              <a:rPr lang="en-US" altLang="ko-KR" sz="1300" dirty="0" smtClean="0"/>
              <a:t> (21 km) only gets about 500–700Kbps</a:t>
            </a:r>
          </a:p>
          <a:p>
            <a:r>
              <a:rPr lang="en-US" altLang="ko-KR" sz="1300" dirty="0" smtClean="0"/>
              <a:t>at 10–15% loss due to the absence of clear line of sight. This bandwidth is sufficient for applications such as Internet</a:t>
            </a:r>
          </a:p>
          <a:p>
            <a:r>
              <a:rPr lang="en-US" altLang="ko-KR" sz="1300" dirty="0" smtClean="0"/>
              <a:t>access and VoIP that cater to the primary needs of the Tibetan community-in-exile surrounding </a:t>
            </a:r>
            <a:r>
              <a:rPr lang="en-US" altLang="ko-KR" sz="1300" dirty="0" err="1" smtClean="0"/>
              <a:t>Dharamsala</a:t>
            </a:r>
            <a:r>
              <a:rPr lang="en-US" altLang="ko-KR" sz="1300" dirty="0" smtClean="0"/>
              <a:t>,</a:t>
            </a:r>
          </a:p>
          <a:p>
            <a:r>
              <a:rPr lang="en-US" altLang="ko-KR" sz="1300" dirty="0" smtClean="0"/>
              <a:t>namely schools, hospitals, monasteries and other non-profit organizations. A cost-sharing model is used</a:t>
            </a:r>
          </a:p>
          <a:p>
            <a:r>
              <a:rPr lang="en-US" altLang="ko-KR" sz="1300" dirty="0" smtClean="0"/>
              <a:t>among all network subscribers to recover operational costs. The network is also now financially sustainable</a:t>
            </a:r>
          </a:p>
          <a:p>
            <a:r>
              <a:rPr lang="en-US" altLang="ko-KR" sz="1300" dirty="0" smtClean="0"/>
              <a:t>and growing fast. There are currently over 2200 unique MAC addresses on the network, which are mostly computers</a:t>
            </a:r>
          </a:p>
          <a:p>
            <a:r>
              <a:rPr lang="en-US" altLang="ko-KR" sz="1300" dirty="0" smtClean="0"/>
              <a:t>shared by a number of users daily. </a:t>
            </a:r>
            <a:r>
              <a:rPr lang="en-US" altLang="ko-KR" sz="1300" dirty="0" err="1" smtClean="0"/>
              <a:t>AirJaldi</a:t>
            </a:r>
            <a:r>
              <a:rPr lang="en-US" altLang="ko-KR" sz="1300" dirty="0" smtClean="0"/>
              <a:t> only provides connectivity to fixed installations that interconnect</a:t>
            </a:r>
          </a:p>
          <a:p>
            <a:r>
              <a:rPr lang="en-US" altLang="ko-KR" sz="1300" dirty="0" smtClean="0"/>
              <a:t>LANs of various organizations and does not offer wireless access to roaming users or mobile devices.</a:t>
            </a:r>
            <a:endParaRPr lang="ko-KR" altLang="en-US" dirty="0"/>
          </a:p>
        </p:txBody>
      </p:sp>
      <p:sp>
        <p:nvSpPr>
          <p:cNvPr id="4" name="슬라이드 번호 개체 틀 3"/>
          <p:cNvSpPr>
            <a:spLocks noGrp="1"/>
          </p:cNvSpPr>
          <p:nvPr>
            <p:ph type="sldNum" sz="quarter" idx="10"/>
          </p:nvPr>
        </p:nvSpPr>
        <p:spPr/>
        <p:txBody>
          <a:bodyPr/>
          <a:lstStyle/>
          <a:p>
            <a:fld id="{8C9EE897-55B7-4C8F-A372-B2D993D98770}" type="slidenum">
              <a:rPr lang="ko-KR" altLang="en-US" smtClean="0"/>
              <a:pPr/>
              <a:t>9</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8" name="제목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ko-KR" altLang="en-US" smtClean="0"/>
              <a:t>마스터 제목 스타일 편집</a:t>
            </a:r>
            <a:endParaRPr kumimoji="0" lang="en-US"/>
          </a:p>
        </p:txBody>
      </p:sp>
      <p:sp>
        <p:nvSpPr>
          <p:cNvPr id="28" name="날짜 개체 틀 27"/>
          <p:cNvSpPr>
            <a:spLocks noGrp="1"/>
          </p:cNvSpPr>
          <p:nvPr>
            <p:ph type="dt" sz="half" idx="10"/>
          </p:nvPr>
        </p:nvSpPr>
        <p:spPr/>
        <p:txBody>
          <a:bodyPr/>
          <a:lstStyle/>
          <a:p>
            <a:fld id="{9E53118B-CAB0-46FA-8E94-52FEE6B44407}" type="datetimeFigureOut">
              <a:rPr lang="ko-KR" altLang="en-US" smtClean="0"/>
              <a:pPr/>
              <a:t>2010-08-30</a:t>
            </a:fld>
            <a:endParaRPr lang="ko-KR" altLang="en-US"/>
          </a:p>
        </p:txBody>
      </p:sp>
      <p:sp>
        <p:nvSpPr>
          <p:cNvPr id="17" name="바닥글 개체 틀 16"/>
          <p:cNvSpPr>
            <a:spLocks noGrp="1"/>
          </p:cNvSpPr>
          <p:nvPr>
            <p:ph type="ftr" sz="quarter" idx="11"/>
          </p:nvPr>
        </p:nvSpPr>
        <p:spPr/>
        <p:txBody>
          <a:bodyPr/>
          <a:lstStyle/>
          <a:p>
            <a:endParaRPr lang="ko-KR" altLang="en-US"/>
          </a:p>
        </p:txBody>
      </p:sp>
      <p:sp>
        <p:nvSpPr>
          <p:cNvPr id="29" name="슬라이드 번호 개체 틀 28"/>
          <p:cNvSpPr>
            <a:spLocks noGrp="1"/>
          </p:cNvSpPr>
          <p:nvPr>
            <p:ph type="sldNum" sz="quarter" idx="12"/>
          </p:nvPr>
        </p:nvSpPr>
        <p:spPr/>
        <p:txBody>
          <a:bodyPr/>
          <a:lstStyle/>
          <a:p>
            <a:fld id="{FD99D850-FE2F-4C36-BA02-15A9C1CC81B4}" type="slidenum">
              <a:rPr lang="ko-KR" altLang="en-US" smtClean="0"/>
              <a:pPr/>
              <a:t>‹#›</a:t>
            </a:fld>
            <a:endParaRPr lang="ko-KR" altLang="en-US"/>
          </a:p>
        </p:txBody>
      </p:sp>
      <p:sp>
        <p:nvSpPr>
          <p:cNvPr id="9" name="부제목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ko-KR" altLang="en-US" smtClean="0"/>
              <a:t>마스터 부제목 스타일 편집</a:t>
            </a:r>
            <a:endParaRPr kumimoji="0" lang="en-US"/>
          </a:p>
        </p:txBody>
      </p:sp>
      <p:sp>
        <p:nvSpPr>
          <p:cNvPr id="10" name="그림 개체 틀 9"/>
          <p:cNvSpPr>
            <a:spLocks noGrp="1"/>
          </p:cNvSpPr>
          <p:nvPr>
            <p:ph type="pic" sz="quarter" idx="13"/>
          </p:nvPr>
        </p:nvSpPr>
        <p:spPr>
          <a:xfrm>
            <a:off x="6228184" y="6093296"/>
            <a:ext cx="2915817" cy="764704"/>
          </a:xfrm>
        </p:spPr>
        <p:txBody>
          <a:bodyPr/>
          <a:lstStyle/>
          <a:p>
            <a:endParaRPr lang="ko-KR"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9E53118B-CAB0-46FA-8E94-52FEE6B44407}" type="datetimeFigureOut">
              <a:rPr lang="ko-KR" altLang="en-US" smtClean="0"/>
              <a:pPr/>
              <a:t>2010-08-30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D99D850-FE2F-4C36-BA02-15A9C1CC81B4}"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9E53118B-CAB0-46FA-8E94-52FEE6B44407}" type="datetimeFigureOut">
              <a:rPr lang="ko-KR" altLang="en-US" smtClean="0"/>
              <a:pPr/>
              <a:t>2010-08-30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D99D850-FE2F-4C36-BA02-15A9C1CC81B4}"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내용 개체 틀 2"/>
          <p:cNvSpPr>
            <a:spLocks noGrp="1"/>
          </p:cNvSpPr>
          <p:nvPr>
            <p:ph idx="1"/>
          </p:nvPr>
        </p:nvSpPr>
        <p:spPr/>
        <p:txBody>
          <a:bodyPr/>
          <a:lstStyle/>
          <a:p>
            <a:pPr lvl="0" eaLnBrk="1" latinLnBrk="0" hangingPunct="1"/>
            <a:r>
              <a:rPr lang="ko-KR" altLang="en-US" dirty="0" smtClean="0"/>
              <a:t>마스터 텍스트 스타일을 편집합니다</a:t>
            </a:r>
          </a:p>
          <a:p>
            <a:pPr lvl="1" eaLnBrk="1" latinLnBrk="0" hangingPunct="1"/>
            <a:r>
              <a:rPr lang="ko-KR" altLang="en-US" dirty="0" smtClean="0"/>
              <a:t>둘째 수준</a:t>
            </a:r>
          </a:p>
          <a:p>
            <a:pPr lvl="2" eaLnBrk="1" latinLnBrk="0" hangingPunct="1"/>
            <a:r>
              <a:rPr lang="ko-KR" altLang="en-US" dirty="0" smtClean="0"/>
              <a:t>셋째 수준</a:t>
            </a:r>
          </a:p>
          <a:p>
            <a:pPr lvl="3" eaLnBrk="1" latinLnBrk="0" hangingPunct="1"/>
            <a:r>
              <a:rPr lang="ko-KR" altLang="en-US" dirty="0" smtClean="0"/>
              <a:t>넷째 수준</a:t>
            </a:r>
          </a:p>
          <a:p>
            <a:pPr lvl="4" eaLnBrk="1" latinLnBrk="0" hangingPunct="1"/>
            <a:r>
              <a:rPr lang="ko-KR" altLang="en-US" dirty="0" smtClean="0"/>
              <a:t>다섯째 수준</a:t>
            </a:r>
            <a:endParaRPr kumimoji="0" lang="en-US" dirty="0"/>
          </a:p>
        </p:txBody>
      </p:sp>
      <p:sp>
        <p:nvSpPr>
          <p:cNvPr id="4" name="날짜 개체 틀 3"/>
          <p:cNvSpPr>
            <a:spLocks noGrp="1"/>
          </p:cNvSpPr>
          <p:nvPr>
            <p:ph type="dt" sz="half" idx="10"/>
          </p:nvPr>
        </p:nvSpPr>
        <p:spPr/>
        <p:txBody>
          <a:bodyPr/>
          <a:lstStyle/>
          <a:p>
            <a:fld id="{9E53118B-CAB0-46FA-8E94-52FEE6B44407}" type="datetimeFigureOut">
              <a:rPr lang="ko-KR" altLang="en-US" smtClean="0"/>
              <a:pPr/>
              <a:t>2010-08-30</a:t>
            </a:fld>
            <a:endParaRPr lang="en-US" altLang="ko-KR" dirty="0" smtClean="0"/>
          </a:p>
        </p:txBody>
      </p:sp>
      <p:sp>
        <p:nvSpPr>
          <p:cNvPr id="5" name="바닥글 개체 틀 4"/>
          <p:cNvSpPr>
            <a:spLocks noGrp="1"/>
          </p:cNvSpPr>
          <p:nvPr>
            <p:ph type="ftr" sz="quarter" idx="11"/>
          </p:nvPr>
        </p:nvSpPr>
        <p:spPr/>
        <p:txBody>
          <a:bodyPr/>
          <a:lstStyle/>
          <a:p>
            <a:r>
              <a:rPr lang="en-US" altLang="ko-KR" dirty="0" smtClean="0"/>
              <a:t>2010SIY7501 </a:t>
            </a:r>
            <a:r>
              <a:rPr lang="en-US" altLang="ko-KR" dirty="0" err="1" smtClean="0"/>
              <a:t>Jaekeun</a:t>
            </a:r>
            <a:r>
              <a:rPr lang="en-US" altLang="ko-KR" dirty="0" smtClean="0"/>
              <a:t> </a:t>
            </a:r>
            <a:r>
              <a:rPr lang="en-US" altLang="ko-KR" dirty="0" err="1" smtClean="0"/>
              <a:t>Roh</a:t>
            </a:r>
            <a:endParaRPr lang="ko-KR" altLang="en-US" dirty="0"/>
          </a:p>
        </p:txBody>
      </p:sp>
      <p:sp>
        <p:nvSpPr>
          <p:cNvPr id="6" name="슬라이드 번호 개체 틀 5"/>
          <p:cNvSpPr>
            <a:spLocks noGrp="1"/>
          </p:cNvSpPr>
          <p:nvPr>
            <p:ph type="sldNum" sz="quarter" idx="12"/>
          </p:nvPr>
        </p:nvSpPr>
        <p:spPr/>
        <p:txBody>
          <a:bodyPr/>
          <a:lstStyle/>
          <a:p>
            <a:fld id="{FD99D850-FE2F-4C36-BA02-15A9C1CC81B4}" type="slidenum">
              <a:rPr lang="ko-KR" altLang="en-US" smtClean="0"/>
              <a:pPr/>
              <a:t>‹#›</a:t>
            </a:fld>
            <a:endParaRPr lang="ko-KR"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bg>
      <p:bgRef idx="1003">
        <a:schemeClr val="bg2"/>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ko-KR" altLang="en-US" smtClean="0"/>
              <a:t>마스터 텍스트 스타일을 편집합니다</a:t>
            </a:r>
          </a:p>
        </p:txBody>
      </p:sp>
      <p:sp>
        <p:nvSpPr>
          <p:cNvPr id="4" name="날짜 개체 틀 3"/>
          <p:cNvSpPr>
            <a:spLocks noGrp="1"/>
          </p:cNvSpPr>
          <p:nvPr>
            <p:ph type="dt" sz="half" idx="10"/>
          </p:nvPr>
        </p:nvSpPr>
        <p:spPr/>
        <p:txBody>
          <a:bodyPr/>
          <a:lstStyle/>
          <a:p>
            <a:fld id="{9E53118B-CAB0-46FA-8E94-52FEE6B44407}" type="datetimeFigureOut">
              <a:rPr lang="ko-KR" altLang="en-US" smtClean="0"/>
              <a:pPr/>
              <a:t>2010-08-30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a:xfrm>
            <a:off x="7924800" y="6416675"/>
            <a:ext cx="762000" cy="365125"/>
          </a:xfrm>
        </p:spPr>
        <p:txBody>
          <a:bodyPr/>
          <a:lstStyle/>
          <a:p>
            <a:fld id="{FD99D850-FE2F-4C36-BA02-15A9C1CC81B4}" type="slidenum">
              <a:rPr lang="ko-KR" altLang="en-US" smtClean="0"/>
              <a:pPr/>
              <a:t>‹#›</a:t>
            </a:fld>
            <a:endParaRPr lang="ko-KR"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내용 개체 틀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내용 개체 틀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9E53118B-CAB0-46FA-8E94-52FEE6B44407}" type="datetimeFigureOut">
              <a:rPr lang="ko-KR" altLang="en-US" smtClean="0"/>
              <a:pPr/>
              <a:t>2010-08-30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FD99D850-FE2F-4C36-BA02-15A9C1CC81B4}"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8229600" cy="1143000"/>
          </a:xfrm>
        </p:spPr>
        <p:txBody>
          <a:bodyPr anchor="ctr"/>
          <a:lstStyle>
            <a:lvl1pPr>
              <a:defRPr/>
            </a:lvl1p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ko-KR" altLang="en-US" smtClean="0"/>
              <a:t>마스터 텍스트 스타일을 편집합니다</a:t>
            </a:r>
          </a:p>
        </p:txBody>
      </p:sp>
      <p:sp>
        <p:nvSpPr>
          <p:cNvPr id="4" name="텍스트 개체 틀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ko-KR" altLang="en-US" smtClean="0"/>
              <a:t>마스터 텍스트 스타일을 편집합니다</a:t>
            </a:r>
          </a:p>
        </p:txBody>
      </p:sp>
      <p:sp>
        <p:nvSpPr>
          <p:cNvPr id="5" name="내용 개체 틀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6" name="내용 개체 틀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7" name="날짜 개체 틀 6"/>
          <p:cNvSpPr>
            <a:spLocks noGrp="1"/>
          </p:cNvSpPr>
          <p:nvPr>
            <p:ph type="dt" sz="half" idx="10"/>
          </p:nvPr>
        </p:nvSpPr>
        <p:spPr/>
        <p:txBody>
          <a:bodyPr/>
          <a:lstStyle/>
          <a:p>
            <a:fld id="{9E53118B-CAB0-46FA-8E94-52FEE6B44407}" type="datetimeFigureOut">
              <a:rPr lang="ko-KR" altLang="en-US" smtClean="0"/>
              <a:pPr/>
              <a:t>2010-08-30</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FD99D850-FE2F-4C36-BA02-15A9C1CC81B4}"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날짜 개체 틀 2"/>
          <p:cNvSpPr>
            <a:spLocks noGrp="1"/>
          </p:cNvSpPr>
          <p:nvPr>
            <p:ph type="dt" sz="half" idx="10"/>
          </p:nvPr>
        </p:nvSpPr>
        <p:spPr/>
        <p:txBody>
          <a:bodyPr/>
          <a:lstStyle/>
          <a:p>
            <a:fld id="{9E53118B-CAB0-46FA-8E94-52FEE6B44407}" type="datetimeFigureOut">
              <a:rPr lang="ko-KR" altLang="en-US" smtClean="0"/>
              <a:pPr/>
              <a:t>2010-08-30</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FD99D850-FE2F-4C36-BA02-15A9C1CC81B4}"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9E53118B-CAB0-46FA-8E94-52FEE6B44407}" type="datetimeFigureOut">
              <a:rPr lang="ko-KR" altLang="en-US" smtClean="0"/>
              <a:pPr/>
              <a:t>2010-08-30</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FD99D850-FE2F-4C36-BA02-15A9C1CC81B4}"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ko-KR" altLang="en-US" smtClean="0"/>
              <a:t>마스터 제목 스타일 편집</a:t>
            </a:r>
            <a:endParaRPr kumimoji="0" lang="en-US"/>
          </a:p>
        </p:txBody>
      </p:sp>
      <p:sp>
        <p:nvSpPr>
          <p:cNvPr id="3" name="텍스트 개체 틀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ko-KR" altLang="en-US" smtClean="0"/>
              <a:t>마스터 텍스트 스타일을 편집합니다</a:t>
            </a:r>
          </a:p>
        </p:txBody>
      </p:sp>
      <p:sp>
        <p:nvSpPr>
          <p:cNvPr id="4" name="내용 개체 틀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9E53118B-CAB0-46FA-8E94-52FEE6B44407}" type="datetimeFigureOut">
              <a:rPr lang="ko-KR" altLang="en-US" smtClean="0"/>
              <a:pPr/>
              <a:t>2010-08-30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FD99D850-FE2F-4C36-BA02-15A9C1CC81B4}"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ko-KR" altLang="en-US" smtClean="0"/>
              <a:t>마스터 제목 스타일 편집</a:t>
            </a:r>
            <a:endParaRPr kumimoji="0" lang="en-US"/>
          </a:p>
        </p:txBody>
      </p:sp>
      <p:sp>
        <p:nvSpPr>
          <p:cNvPr id="3" name="그림 개체 틀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ko-KR" altLang="en-US" smtClean="0">
                <a:solidFill>
                  <a:schemeClr val="lt1"/>
                </a:solidFill>
                <a:latin typeface="+mn-lt"/>
                <a:ea typeface="+mn-ea"/>
                <a:cs typeface="+mn-cs"/>
              </a:rPr>
              <a:t>그림을 추가하려면 아이콘을 클릭하십시오</a:t>
            </a:r>
            <a:endParaRPr kumimoji="0" lang="en-US" dirty="0">
              <a:solidFill>
                <a:schemeClr val="lt1"/>
              </a:solidFill>
              <a:latin typeface="+mn-lt"/>
              <a:ea typeface="+mn-ea"/>
              <a:cs typeface="+mn-cs"/>
            </a:endParaRPr>
          </a:p>
        </p:txBody>
      </p:sp>
      <p:sp>
        <p:nvSpPr>
          <p:cNvPr id="4" name="텍스트 개체 틀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ko-KR" altLang="en-US" smtClean="0"/>
              <a:t>마스터 텍스트 스타일을 편집합니다</a:t>
            </a:r>
          </a:p>
        </p:txBody>
      </p:sp>
      <p:sp>
        <p:nvSpPr>
          <p:cNvPr id="5" name="날짜 개체 틀 4"/>
          <p:cNvSpPr>
            <a:spLocks noGrp="1"/>
          </p:cNvSpPr>
          <p:nvPr>
            <p:ph type="dt" sz="half" idx="10"/>
          </p:nvPr>
        </p:nvSpPr>
        <p:spPr/>
        <p:txBody>
          <a:bodyPr/>
          <a:lstStyle/>
          <a:p>
            <a:fld id="{9E53118B-CAB0-46FA-8E94-52FEE6B44407}" type="datetimeFigureOut">
              <a:rPr lang="ko-KR" altLang="en-US" smtClean="0"/>
              <a:pPr/>
              <a:t>2010-08-30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FD99D850-FE2F-4C36-BA02-15A9C1CC81B4}"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제목 개체 틀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ko-KR" altLang="en-US" smtClean="0"/>
              <a:t>마스터 제목 스타일 편집</a:t>
            </a:r>
            <a:endParaRPr kumimoji="0" lang="en-US"/>
          </a:p>
        </p:txBody>
      </p:sp>
      <p:sp>
        <p:nvSpPr>
          <p:cNvPr id="13" name="텍스트 개체 틀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14" name="날짜 개체 틀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E53118B-CAB0-46FA-8E94-52FEE6B44407}" type="datetimeFigureOut">
              <a:rPr lang="ko-KR" altLang="en-US" smtClean="0"/>
              <a:pPr/>
              <a:t>2010-08-30</a:t>
            </a:fld>
            <a:endParaRPr lang="ko-KR" altLang="en-US"/>
          </a:p>
        </p:txBody>
      </p:sp>
      <p:sp>
        <p:nvSpPr>
          <p:cNvPr id="3" name="바닥글 개체 틀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ko-KR" altLang="en-US"/>
          </a:p>
        </p:txBody>
      </p:sp>
      <p:sp>
        <p:nvSpPr>
          <p:cNvPr id="23" name="슬라이드 번호 개체 틀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D99D850-FE2F-4C36-BA02-15A9C1CC81B4}" type="slidenum">
              <a:rPr lang="ko-KR" altLang="en-US" smtClean="0"/>
              <a:pPr/>
              <a:t>‹#›</a:t>
            </a:fld>
            <a:endParaRPr lang="ko-KR" alt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1"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1"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1"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1"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1"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1"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1"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1"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1"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1"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a:bodyPr>
          <a:lstStyle/>
          <a:p>
            <a:r>
              <a:rPr lang="en-US" altLang="ko-KR" dirty="0" err="1" smtClean="0"/>
              <a:t>WiLD</a:t>
            </a:r>
            <a:r>
              <a:rPr lang="en-US" altLang="ko-KR" dirty="0" smtClean="0"/>
              <a:t> NET</a:t>
            </a:r>
            <a:r>
              <a:rPr lang="ko-KR" altLang="en-US" dirty="0" smtClean="0"/>
              <a:t/>
            </a:r>
            <a:br>
              <a:rPr lang="ko-KR" altLang="en-US" dirty="0" smtClean="0"/>
            </a:br>
            <a:endParaRPr lang="ko-KR" altLang="en-US" dirty="0"/>
          </a:p>
        </p:txBody>
      </p:sp>
      <p:sp>
        <p:nvSpPr>
          <p:cNvPr id="3" name="부제목 2"/>
          <p:cNvSpPr>
            <a:spLocks noGrp="1"/>
          </p:cNvSpPr>
          <p:nvPr>
            <p:ph type="subTitle" idx="1"/>
          </p:nvPr>
        </p:nvSpPr>
        <p:spPr/>
        <p:txBody>
          <a:bodyPr/>
          <a:lstStyle/>
          <a:p>
            <a:r>
              <a:rPr lang="en-US" altLang="ko-KR" dirty="0" smtClean="0"/>
              <a:t>(</a:t>
            </a:r>
            <a:r>
              <a:rPr lang="en-US" altLang="ko-KR" dirty="0" err="1" smtClean="0"/>
              <a:t>Wifi</a:t>
            </a:r>
            <a:r>
              <a:rPr lang="en-US" altLang="ko-KR" dirty="0" smtClean="0"/>
              <a:t>-based long distance network)</a:t>
            </a:r>
          </a:p>
          <a:p>
            <a:endParaRPr lang="en-US" altLang="ko-KR" dirty="0" smtClean="0"/>
          </a:p>
          <a:p>
            <a:r>
              <a:rPr lang="en-US" altLang="ko-KR" dirty="0" smtClean="0"/>
              <a:t>2010SIY7501 </a:t>
            </a:r>
            <a:r>
              <a:rPr lang="en-US" altLang="ko-KR" dirty="0" err="1" smtClean="0"/>
              <a:t>Roh</a:t>
            </a:r>
            <a:r>
              <a:rPr lang="en-US" altLang="ko-KR" dirty="0" smtClean="0"/>
              <a:t> </a:t>
            </a:r>
            <a:r>
              <a:rPr lang="en-US" altLang="ko-KR" dirty="0" err="1" smtClean="0"/>
              <a:t>Jaekeun</a:t>
            </a:r>
            <a:endParaRPr lang="ko-KR" altLang="en-US" dirty="0"/>
          </a:p>
        </p:txBody>
      </p:sp>
      <p:pic>
        <p:nvPicPr>
          <p:cNvPr id="4" name="그림 3" descr="iitdheading.gif"/>
          <p:cNvPicPr>
            <a:picLocks noChangeAspect="1"/>
          </p:cNvPicPr>
          <p:nvPr/>
        </p:nvPicPr>
        <p:blipFill>
          <a:blip r:embed="rId3" cstate="print"/>
          <a:stretch>
            <a:fillRect/>
          </a:stretch>
        </p:blipFill>
        <p:spPr>
          <a:xfrm>
            <a:off x="0" y="0"/>
            <a:ext cx="3810000" cy="781050"/>
          </a:xfrm>
          <a:prstGeom prst="rect">
            <a:avLst/>
          </a:prstGeom>
        </p:spPr>
      </p:pic>
      <p:sp>
        <p:nvSpPr>
          <p:cNvPr id="5" name="TextBox 4"/>
          <p:cNvSpPr txBox="1"/>
          <p:nvPr/>
        </p:nvSpPr>
        <p:spPr>
          <a:xfrm>
            <a:off x="395536" y="1052736"/>
            <a:ext cx="1649811" cy="369332"/>
          </a:xfrm>
          <a:prstGeom prst="rect">
            <a:avLst/>
          </a:prstGeom>
          <a:noFill/>
        </p:spPr>
        <p:txBody>
          <a:bodyPr wrap="none" rtlCol="0">
            <a:spAutoFit/>
          </a:bodyPr>
          <a:lstStyle/>
          <a:p>
            <a:r>
              <a:rPr lang="en-US" altLang="ko-KR" dirty="0" smtClean="0"/>
              <a:t>ICTD fall 2010</a:t>
            </a:r>
            <a:endParaRPr lang="ko-KR"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Potential Problems</a:t>
            </a:r>
            <a:endParaRPr lang="ko-KR" altLang="en-US" dirty="0"/>
          </a:p>
        </p:txBody>
      </p:sp>
      <p:sp>
        <p:nvSpPr>
          <p:cNvPr id="3" name="내용 개체 틀 2"/>
          <p:cNvSpPr>
            <a:spLocks noGrp="1"/>
          </p:cNvSpPr>
          <p:nvPr>
            <p:ph idx="1"/>
          </p:nvPr>
        </p:nvSpPr>
        <p:spPr/>
        <p:txBody>
          <a:bodyPr/>
          <a:lstStyle/>
          <a:p>
            <a:r>
              <a:rPr lang="en-US" altLang="ko-KR" dirty="0" smtClean="0"/>
              <a:t>Cultural challenge in rural area</a:t>
            </a:r>
          </a:p>
          <a:p>
            <a:pPr lvl="1"/>
            <a:r>
              <a:rPr lang="en-US" altLang="ko-KR" dirty="0" smtClean="0"/>
              <a:t>Staff and Training</a:t>
            </a:r>
          </a:p>
          <a:p>
            <a:pPr lvl="1"/>
            <a:r>
              <a:rPr lang="en-US" altLang="ko-KR" dirty="0" smtClean="0"/>
              <a:t>Power problems</a:t>
            </a:r>
          </a:p>
          <a:p>
            <a:pPr lvl="1"/>
            <a:r>
              <a:rPr lang="en-US" altLang="ko-KR" dirty="0" smtClean="0"/>
              <a:t>Tampering and theft</a:t>
            </a:r>
          </a:p>
          <a:p>
            <a:pPr lvl="1"/>
            <a:r>
              <a:rPr lang="en-US" altLang="ko-KR" dirty="0" smtClean="0"/>
              <a:t>Corruption</a:t>
            </a:r>
          </a:p>
          <a:p>
            <a:pPr lvl="1"/>
            <a:r>
              <a:rPr lang="en-US" altLang="ko-KR" dirty="0" smtClean="0"/>
              <a:t>Illiteracy</a:t>
            </a:r>
          </a:p>
          <a:p>
            <a:endParaRPr lang="en-US" altLang="ko-KR" dirty="0" smtClean="0"/>
          </a:p>
          <a:p>
            <a:endParaRPr lang="ko-KR"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Epilogue</a:t>
            </a:r>
            <a:endParaRPr lang="ko-KR" altLang="en-US" dirty="0"/>
          </a:p>
        </p:txBody>
      </p:sp>
      <p:sp>
        <p:nvSpPr>
          <p:cNvPr id="3" name="내용 개체 틀 2"/>
          <p:cNvSpPr>
            <a:spLocks noGrp="1"/>
          </p:cNvSpPr>
          <p:nvPr>
            <p:ph idx="1"/>
          </p:nvPr>
        </p:nvSpPr>
        <p:spPr/>
        <p:txBody>
          <a:bodyPr/>
          <a:lstStyle/>
          <a:p>
            <a:r>
              <a:rPr lang="en-US" altLang="ko-KR" dirty="0" smtClean="0"/>
              <a:t>Upcoming Technology for the public</a:t>
            </a:r>
          </a:p>
          <a:p>
            <a:endParaRPr lang="en-US" altLang="ko-KR" dirty="0" smtClean="0"/>
          </a:p>
          <a:p>
            <a:r>
              <a:rPr lang="en-US" altLang="ko-KR" dirty="0" smtClean="0"/>
              <a:t>Government need to having some actions to support.</a:t>
            </a:r>
          </a:p>
          <a:p>
            <a:endParaRPr lang="en-US" altLang="ko-KR" dirty="0" smtClean="0"/>
          </a:p>
          <a:p>
            <a:r>
              <a:rPr lang="en-US" altLang="ko-KR" dirty="0" smtClean="0"/>
              <a:t>Information Era will blossom through </a:t>
            </a:r>
            <a:r>
              <a:rPr lang="en-US" altLang="ko-KR" dirty="0" err="1" smtClean="0"/>
              <a:t>WiLD</a:t>
            </a:r>
            <a:r>
              <a:rPr lang="en-US" altLang="ko-KR" dirty="0" smtClean="0"/>
              <a:t> Net</a:t>
            </a:r>
            <a:endParaRPr lang="ko-KR"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2852936"/>
            <a:ext cx="8229600" cy="1143000"/>
          </a:xfrm>
        </p:spPr>
        <p:txBody>
          <a:bodyPr/>
          <a:lstStyle/>
          <a:p>
            <a:r>
              <a:rPr lang="en-US" altLang="ko-KR" dirty="0" smtClean="0"/>
              <a:t>Thank you all</a:t>
            </a:r>
            <a:endParaRPr lang="ko-KR"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INDEX</a:t>
            </a:r>
            <a:endParaRPr lang="ko-KR" altLang="en-US" dirty="0"/>
          </a:p>
        </p:txBody>
      </p:sp>
      <p:sp>
        <p:nvSpPr>
          <p:cNvPr id="3" name="내용 개체 틀 2"/>
          <p:cNvSpPr>
            <a:spLocks noGrp="1"/>
          </p:cNvSpPr>
          <p:nvPr>
            <p:ph idx="1"/>
          </p:nvPr>
        </p:nvSpPr>
        <p:spPr/>
        <p:txBody>
          <a:bodyPr>
            <a:normAutofit fontScale="92500" lnSpcReduction="20000"/>
          </a:bodyPr>
          <a:lstStyle/>
          <a:p>
            <a:r>
              <a:rPr lang="en-US" altLang="ko-KR" dirty="0" smtClean="0"/>
              <a:t>What is the </a:t>
            </a:r>
            <a:r>
              <a:rPr lang="en-US" altLang="ko-KR" dirty="0" err="1" smtClean="0"/>
              <a:t>WiLD</a:t>
            </a:r>
            <a:r>
              <a:rPr lang="en-US" altLang="ko-KR" dirty="0" smtClean="0"/>
              <a:t> Net?</a:t>
            </a:r>
          </a:p>
          <a:p>
            <a:endParaRPr lang="en-US" altLang="ko-KR" dirty="0" smtClean="0"/>
          </a:p>
          <a:p>
            <a:r>
              <a:rPr lang="en-US" altLang="ko-KR" dirty="0" smtClean="0"/>
              <a:t>Why the </a:t>
            </a:r>
            <a:r>
              <a:rPr lang="en-US" altLang="ko-KR" dirty="0" err="1" smtClean="0"/>
              <a:t>WiLD</a:t>
            </a:r>
            <a:r>
              <a:rPr lang="en-US" altLang="ko-KR" dirty="0" smtClean="0"/>
              <a:t> Net?</a:t>
            </a:r>
          </a:p>
          <a:p>
            <a:endParaRPr lang="en-US" altLang="ko-KR" dirty="0" smtClean="0"/>
          </a:p>
          <a:p>
            <a:r>
              <a:rPr lang="en-US" altLang="ko-KR" dirty="0" smtClean="0"/>
              <a:t>Technical things</a:t>
            </a:r>
          </a:p>
          <a:p>
            <a:endParaRPr lang="en-US" altLang="ko-KR" dirty="0" smtClean="0"/>
          </a:p>
          <a:p>
            <a:r>
              <a:rPr lang="en-US" altLang="ko-KR" dirty="0" smtClean="0"/>
              <a:t>Present of </a:t>
            </a:r>
            <a:r>
              <a:rPr lang="en-US" altLang="ko-KR" dirty="0" err="1" smtClean="0"/>
              <a:t>WiLD</a:t>
            </a:r>
            <a:r>
              <a:rPr lang="en-US" altLang="ko-KR" dirty="0" smtClean="0"/>
              <a:t> Net</a:t>
            </a:r>
          </a:p>
          <a:p>
            <a:endParaRPr lang="en-US" altLang="ko-KR" dirty="0" smtClean="0"/>
          </a:p>
          <a:p>
            <a:r>
              <a:rPr lang="en-US" altLang="ko-KR" dirty="0" smtClean="0"/>
              <a:t>Potential problems</a:t>
            </a:r>
          </a:p>
          <a:p>
            <a:endParaRPr lang="en-US" altLang="ko-KR" dirty="0" smtClean="0"/>
          </a:p>
          <a:p>
            <a:r>
              <a:rPr lang="en-US" altLang="ko-KR" dirty="0" smtClean="0"/>
              <a:t>Epilogue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What is the </a:t>
            </a:r>
            <a:r>
              <a:rPr lang="en-US" altLang="ko-KR" dirty="0" err="1" smtClean="0"/>
              <a:t>WiLD</a:t>
            </a:r>
            <a:r>
              <a:rPr lang="en-US" altLang="ko-KR" dirty="0" smtClean="0"/>
              <a:t> Net?</a:t>
            </a:r>
            <a:endParaRPr lang="ko-KR" altLang="en-US" dirty="0"/>
          </a:p>
        </p:txBody>
      </p:sp>
      <p:sp>
        <p:nvSpPr>
          <p:cNvPr id="3" name="내용 개체 틀 2"/>
          <p:cNvSpPr>
            <a:spLocks noGrp="1"/>
          </p:cNvSpPr>
          <p:nvPr>
            <p:ph idx="1"/>
          </p:nvPr>
        </p:nvSpPr>
        <p:spPr/>
        <p:txBody>
          <a:bodyPr/>
          <a:lstStyle/>
          <a:p>
            <a:r>
              <a:rPr lang="en-US" altLang="ko-KR" dirty="0" err="1" smtClean="0"/>
              <a:t>Wifi</a:t>
            </a:r>
            <a:r>
              <a:rPr lang="en-US" altLang="ko-KR" dirty="0" smtClean="0"/>
              <a:t>-based Long Distance </a:t>
            </a:r>
            <a:r>
              <a:rPr lang="en-US" altLang="ko-KR" dirty="0" err="1" smtClean="0"/>
              <a:t>Nerwork</a:t>
            </a:r>
            <a:endParaRPr lang="en-US" altLang="ko-KR" dirty="0" smtClean="0"/>
          </a:p>
          <a:p>
            <a:endParaRPr lang="en-US" altLang="ko-KR" dirty="0" smtClean="0"/>
          </a:p>
          <a:p>
            <a:r>
              <a:rPr lang="en-US" altLang="ko-KR" dirty="0" err="1" smtClean="0"/>
              <a:t>WiFi</a:t>
            </a:r>
            <a:r>
              <a:rPr lang="en-US" altLang="ko-KR" dirty="0" smtClean="0"/>
              <a:t> could cover 50 ~ 100 Km, while </a:t>
            </a:r>
            <a:r>
              <a:rPr lang="en-US" altLang="ko-KR" dirty="0" err="1" smtClean="0"/>
              <a:t>WiLD</a:t>
            </a:r>
            <a:r>
              <a:rPr lang="en-US" altLang="ko-KR" dirty="0" smtClean="0"/>
              <a:t> Net could cover more than 300 Km</a:t>
            </a:r>
          </a:p>
          <a:p>
            <a:endParaRPr lang="en-US" altLang="ko-KR" dirty="0" smtClean="0"/>
          </a:p>
          <a:p>
            <a:r>
              <a:rPr lang="en-US" altLang="ko-KR" dirty="0" smtClean="0"/>
              <a:t>802.11 standard</a:t>
            </a:r>
          </a:p>
          <a:p>
            <a:endParaRPr lang="en-US" altLang="ko-KR" dirty="0" smtClean="0"/>
          </a:p>
          <a:p>
            <a:r>
              <a:rPr lang="en-US" altLang="ko-KR" dirty="0" smtClean="0"/>
              <a:t>Anywhere, anytime</a:t>
            </a:r>
          </a:p>
          <a:p>
            <a:endParaRPr lang="ko-KR"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Why the </a:t>
            </a:r>
            <a:r>
              <a:rPr lang="en-US" altLang="ko-KR" dirty="0" err="1" smtClean="0"/>
              <a:t>WiLD</a:t>
            </a:r>
            <a:r>
              <a:rPr lang="en-US" altLang="ko-KR" dirty="0" smtClean="0"/>
              <a:t> Net?</a:t>
            </a:r>
            <a:endParaRPr lang="ko-KR" altLang="en-US" dirty="0"/>
          </a:p>
        </p:txBody>
      </p:sp>
      <p:sp>
        <p:nvSpPr>
          <p:cNvPr id="3" name="내용 개체 틀 2"/>
          <p:cNvSpPr>
            <a:spLocks noGrp="1"/>
          </p:cNvSpPr>
          <p:nvPr>
            <p:ph idx="1"/>
          </p:nvPr>
        </p:nvSpPr>
        <p:spPr/>
        <p:txBody>
          <a:bodyPr>
            <a:normAutofit/>
          </a:bodyPr>
          <a:lstStyle/>
          <a:p>
            <a:r>
              <a:rPr lang="en-US" altLang="ko-KR" dirty="0" smtClean="0"/>
              <a:t>Low cost </a:t>
            </a:r>
          </a:p>
          <a:p>
            <a:endParaRPr lang="en-US" altLang="ko-KR" dirty="0" smtClean="0"/>
          </a:p>
          <a:p>
            <a:r>
              <a:rPr lang="en-US" altLang="ko-KR" dirty="0" smtClean="0"/>
              <a:t>High bandwidth</a:t>
            </a:r>
          </a:p>
          <a:p>
            <a:endParaRPr lang="en-US" altLang="ko-KR" dirty="0" smtClean="0"/>
          </a:p>
          <a:p>
            <a:r>
              <a:rPr lang="en-US" altLang="ko-KR" dirty="0" smtClean="0"/>
              <a:t>Long Distance</a:t>
            </a:r>
            <a:endParaRPr lang="ko-KR" altLang="en-US" dirty="0"/>
          </a:p>
        </p:txBody>
      </p:sp>
      <p:pic>
        <p:nvPicPr>
          <p:cNvPr id="4" name="내용 개체 틀 3" descr="africa.jpg"/>
          <p:cNvPicPr>
            <a:picLocks noChangeAspect="1"/>
          </p:cNvPicPr>
          <p:nvPr/>
        </p:nvPicPr>
        <p:blipFill>
          <a:blip r:embed="rId3" cstate="print"/>
          <a:stretch>
            <a:fillRect/>
          </a:stretch>
        </p:blipFill>
        <p:spPr>
          <a:xfrm>
            <a:off x="3851920" y="3356992"/>
            <a:ext cx="4428492" cy="295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Why the </a:t>
            </a:r>
            <a:r>
              <a:rPr lang="en-US" altLang="ko-KR" dirty="0" err="1" smtClean="0"/>
              <a:t>WiLD</a:t>
            </a:r>
            <a:r>
              <a:rPr lang="en-US" altLang="ko-KR" dirty="0" smtClean="0"/>
              <a:t> Net? (cont.)</a:t>
            </a:r>
            <a:endParaRPr lang="ko-KR" altLang="en-US" dirty="0"/>
          </a:p>
        </p:txBody>
      </p:sp>
      <p:sp>
        <p:nvSpPr>
          <p:cNvPr id="3" name="내용 개체 틀 2"/>
          <p:cNvSpPr>
            <a:spLocks noGrp="1"/>
          </p:cNvSpPr>
          <p:nvPr>
            <p:ph idx="1"/>
          </p:nvPr>
        </p:nvSpPr>
        <p:spPr/>
        <p:txBody>
          <a:bodyPr/>
          <a:lstStyle/>
          <a:p>
            <a:endParaRPr lang="en-US" altLang="ko-KR" dirty="0" smtClean="0"/>
          </a:p>
          <a:p>
            <a:r>
              <a:rPr lang="en-US" altLang="ko-KR" dirty="0" smtClean="0"/>
              <a:t>Money-based</a:t>
            </a:r>
          </a:p>
          <a:p>
            <a:endParaRPr lang="en-US" altLang="ko-KR" dirty="0" smtClean="0"/>
          </a:p>
          <a:p>
            <a:r>
              <a:rPr lang="en-US" altLang="ko-KR" dirty="0" smtClean="0"/>
              <a:t>“the rich get richer, </a:t>
            </a:r>
          </a:p>
          <a:p>
            <a:pPr>
              <a:buNone/>
            </a:pPr>
            <a:r>
              <a:rPr lang="en-US" altLang="ko-KR" dirty="0" smtClean="0"/>
              <a:t>       the poor get poorer”</a:t>
            </a:r>
          </a:p>
          <a:p>
            <a:endParaRPr lang="en-US" altLang="ko-KR" dirty="0" smtClean="0"/>
          </a:p>
          <a:p>
            <a:r>
              <a:rPr lang="en-US" altLang="ko-KR" dirty="0" smtClean="0"/>
              <a:t>Open Information</a:t>
            </a:r>
          </a:p>
          <a:p>
            <a:endParaRPr lang="en-US" altLang="ko-KR" dirty="0" smtClean="0"/>
          </a:p>
        </p:txBody>
      </p:sp>
      <p:pic>
        <p:nvPicPr>
          <p:cNvPr id="5" name="그림 4" descr="africa2.jpg"/>
          <p:cNvPicPr>
            <a:picLocks noChangeAspect="1"/>
          </p:cNvPicPr>
          <p:nvPr/>
        </p:nvPicPr>
        <p:blipFill>
          <a:blip r:embed="rId3" cstate="print"/>
          <a:stretch>
            <a:fillRect/>
          </a:stretch>
        </p:blipFill>
        <p:spPr>
          <a:xfrm>
            <a:off x="4716016" y="1628799"/>
            <a:ext cx="3672408" cy="48932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things</a:t>
            </a:r>
            <a:endParaRPr lang="ko-KR" altLang="en-US" dirty="0"/>
          </a:p>
        </p:txBody>
      </p:sp>
      <p:sp>
        <p:nvSpPr>
          <p:cNvPr id="3" name="내용 개체 틀 2"/>
          <p:cNvSpPr>
            <a:spLocks noGrp="1"/>
          </p:cNvSpPr>
          <p:nvPr>
            <p:ph idx="1"/>
          </p:nvPr>
        </p:nvSpPr>
        <p:spPr/>
        <p:txBody>
          <a:bodyPr/>
          <a:lstStyle/>
          <a:p>
            <a:r>
              <a:rPr lang="en-US" altLang="ko-KR" dirty="0" smtClean="0"/>
              <a:t>Basic Problem in 802.11( Wi-Fi )</a:t>
            </a:r>
          </a:p>
          <a:p>
            <a:pPr lvl="1"/>
            <a:r>
              <a:rPr lang="en-US" altLang="ko-KR" dirty="0" smtClean="0"/>
              <a:t>Low utilization</a:t>
            </a:r>
          </a:p>
          <a:p>
            <a:pPr lvl="1"/>
            <a:endParaRPr lang="en-US" altLang="ko-KR" dirty="0" smtClean="0"/>
          </a:p>
          <a:p>
            <a:pPr lvl="1"/>
            <a:r>
              <a:rPr lang="en-US" altLang="ko-KR" dirty="0" smtClean="0"/>
              <a:t>Collisions at long distances</a:t>
            </a:r>
          </a:p>
          <a:p>
            <a:pPr lvl="1"/>
            <a:endParaRPr lang="en-US" altLang="ko-KR" dirty="0" smtClean="0"/>
          </a:p>
          <a:p>
            <a:pPr lvl="1"/>
            <a:r>
              <a:rPr lang="en-US" altLang="ko-KR" dirty="0" smtClean="0"/>
              <a:t>Inter-link interference</a:t>
            </a:r>
          </a:p>
        </p:txBody>
      </p:sp>
      <p:pic>
        <p:nvPicPr>
          <p:cNvPr id="4" name="Picture 2"/>
          <p:cNvPicPr>
            <a:picLocks noChangeAspect="1" noChangeArrowheads="1"/>
          </p:cNvPicPr>
          <p:nvPr/>
        </p:nvPicPr>
        <p:blipFill>
          <a:blip r:embed="rId3" cstate="print"/>
          <a:srcRect l="14466" t="35300" r="12298" b="27950"/>
          <a:stretch>
            <a:fillRect/>
          </a:stretch>
        </p:blipFill>
        <p:spPr bwMode="auto">
          <a:xfrm>
            <a:off x="107504" y="4293096"/>
            <a:ext cx="8928992"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things (cont.)</a:t>
            </a:r>
            <a:endParaRPr lang="ko-KR" altLang="en-US" dirty="0"/>
          </a:p>
        </p:txBody>
      </p:sp>
      <p:sp>
        <p:nvSpPr>
          <p:cNvPr id="3" name="내용 개체 틀 2"/>
          <p:cNvSpPr>
            <a:spLocks noGrp="1"/>
          </p:cNvSpPr>
          <p:nvPr>
            <p:ph idx="1"/>
          </p:nvPr>
        </p:nvSpPr>
        <p:spPr/>
        <p:txBody>
          <a:bodyPr/>
          <a:lstStyle/>
          <a:p>
            <a:r>
              <a:rPr lang="en-US" altLang="ko-KR" dirty="0" smtClean="0"/>
              <a:t>Performance of </a:t>
            </a:r>
            <a:r>
              <a:rPr lang="en-US" altLang="ko-KR" dirty="0" err="1" smtClean="0"/>
              <a:t>WiLD</a:t>
            </a:r>
            <a:r>
              <a:rPr lang="en-US" altLang="ko-KR" dirty="0" smtClean="0"/>
              <a:t> Net</a:t>
            </a:r>
          </a:p>
          <a:p>
            <a:pPr lvl="1"/>
            <a:r>
              <a:rPr lang="en-US" altLang="ko-KR" dirty="0" smtClean="0"/>
              <a:t>Beyond the 110 Km</a:t>
            </a:r>
            <a:r>
              <a:rPr lang="en-US" altLang="ko-KR" sz="1800" dirty="0" smtClean="0"/>
              <a:t>(the maximum possible ACK time out)</a:t>
            </a:r>
          </a:p>
          <a:p>
            <a:pPr lvl="1"/>
            <a:endParaRPr lang="en-US" altLang="ko-KR" dirty="0" smtClean="0"/>
          </a:p>
          <a:p>
            <a:pPr lvl="1"/>
            <a:r>
              <a:rPr lang="en-US" altLang="ko-KR" dirty="0" smtClean="0"/>
              <a:t>Effective collision handling</a:t>
            </a:r>
          </a:p>
          <a:p>
            <a:pPr lvl="1"/>
            <a:endParaRPr lang="en-US" altLang="ko-KR" dirty="0" smtClean="0"/>
          </a:p>
          <a:p>
            <a:pPr lvl="1"/>
            <a:r>
              <a:rPr lang="en-US" altLang="ko-KR" dirty="0" smtClean="0"/>
              <a:t>Good loss toleration</a:t>
            </a:r>
          </a:p>
          <a:p>
            <a:pPr lvl="1"/>
            <a:endParaRPr lang="en-US" altLang="ko-KR" dirty="0" smtClean="0"/>
          </a:p>
          <a:p>
            <a:pPr lvl="1"/>
            <a:endParaRPr lang="ko-KR" altLang="en-US" dirty="0"/>
          </a:p>
        </p:txBody>
      </p:sp>
      <p:pic>
        <p:nvPicPr>
          <p:cNvPr id="4098" name="Picture 2"/>
          <p:cNvPicPr>
            <a:picLocks noChangeAspect="1" noChangeArrowheads="1"/>
          </p:cNvPicPr>
          <p:nvPr/>
        </p:nvPicPr>
        <p:blipFill>
          <a:blip r:embed="rId3" cstate="print"/>
          <a:srcRect l="13584" t="29400" r="14361" b="35951"/>
          <a:stretch>
            <a:fillRect/>
          </a:stretch>
        </p:blipFill>
        <p:spPr bwMode="auto">
          <a:xfrm>
            <a:off x="179512" y="4293096"/>
            <a:ext cx="8784976"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Present of </a:t>
            </a:r>
            <a:r>
              <a:rPr lang="en-US" altLang="ko-KR" dirty="0" err="1" smtClean="0"/>
              <a:t>WiLD</a:t>
            </a:r>
            <a:r>
              <a:rPr lang="en-US" altLang="ko-KR" dirty="0" smtClean="0"/>
              <a:t> Net(cont.)</a:t>
            </a:r>
            <a:endParaRPr lang="ko-KR" altLang="en-US" dirty="0"/>
          </a:p>
        </p:txBody>
      </p:sp>
      <p:pic>
        <p:nvPicPr>
          <p:cNvPr id="1026" name="Picture 2"/>
          <p:cNvPicPr>
            <a:picLocks noGrp="1" noChangeAspect="1" noChangeArrowheads="1"/>
          </p:cNvPicPr>
          <p:nvPr>
            <p:ph idx="1"/>
          </p:nvPr>
        </p:nvPicPr>
        <p:blipFill>
          <a:blip r:embed="rId3" cstate="print"/>
          <a:srcRect l="55250" t="21538" r="9751" b="17796"/>
          <a:stretch>
            <a:fillRect/>
          </a:stretch>
        </p:blipFill>
        <p:spPr bwMode="auto">
          <a:xfrm>
            <a:off x="2123728" y="2204864"/>
            <a:ext cx="4464496" cy="4352884"/>
          </a:xfrm>
          <a:prstGeom prst="rect">
            <a:avLst/>
          </a:prstGeom>
          <a:noFill/>
          <a:ln w="9525">
            <a:noFill/>
            <a:miter lim="800000"/>
            <a:headEnd/>
            <a:tailEnd/>
          </a:ln>
        </p:spPr>
      </p:pic>
      <p:sp>
        <p:nvSpPr>
          <p:cNvPr id="5" name="내용 개체 틀 2"/>
          <p:cNvSpPr txBox="1">
            <a:spLocks/>
          </p:cNvSpPr>
          <p:nvPr/>
        </p:nvSpPr>
        <p:spPr>
          <a:xfrm>
            <a:off x="457200" y="1600200"/>
            <a:ext cx="8229600" cy="4709160"/>
          </a:xfrm>
          <a:prstGeom prst="rect">
            <a:avLst/>
          </a:prstGeom>
        </p:spPr>
        <p:txBody>
          <a:bodyPr vert="horz">
            <a:normAutofit/>
          </a:bodyPr>
          <a:lstStyle/>
          <a:p>
            <a:pPr marL="548640" marR="0" lvl="0" indent="-411480" algn="l" defTabSz="914400" rtl="0" eaLnBrk="1" fontAlgn="auto" latinLnBrk="1" hangingPunct="1">
              <a:lnSpc>
                <a:spcPct val="100000"/>
              </a:lnSpc>
              <a:spcBef>
                <a:spcPct val="20000"/>
              </a:spcBef>
              <a:spcAft>
                <a:spcPts val="0"/>
              </a:spcAft>
              <a:buClr>
                <a:schemeClr val="tx1">
                  <a:shade val="95000"/>
                </a:schemeClr>
              </a:buClr>
              <a:buSzPct val="65000"/>
              <a:buFont typeface="Wingdings 2"/>
              <a:buNone/>
              <a:tabLst/>
              <a:defRPr/>
            </a:pPr>
            <a:r>
              <a:rPr kumimoji="0" lang="en-US" altLang="ko-KR" sz="2800" b="0" i="0" u="none" strike="noStrike" kern="1200" cap="none" spc="0" normalizeH="0" baseline="0" noProof="0" dirty="0" smtClean="0">
                <a:ln>
                  <a:noFill/>
                </a:ln>
                <a:solidFill>
                  <a:schemeClr val="tx1"/>
                </a:solidFill>
                <a:effectLst/>
                <a:uLnTx/>
                <a:uFillTx/>
                <a:latin typeface="+mn-lt"/>
                <a:ea typeface="+mn-ea"/>
                <a:cs typeface="+mn-cs"/>
              </a:rPr>
              <a:t>India </a:t>
            </a:r>
            <a:r>
              <a:rPr kumimoji="0" lang="en-US" altLang="ko-KR" sz="2400" b="0" i="0" u="none" strike="noStrike" kern="1200" cap="none" spc="0" normalizeH="0" baseline="0" noProof="0" dirty="0" smtClean="0">
                <a:ln>
                  <a:noFill/>
                </a:ln>
                <a:solidFill>
                  <a:schemeClr val="tx1"/>
                </a:solidFill>
                <a:effectLst/>
                <a:uLnTx/>
                <a:uFillTx/>
                <a:latin typeface="+mn-lt"/>
                <a:ea typeface="+mn-ea"/>
                <a:cs typeface="+mn-cs"/>
              </a:rPr>
              <a:t>(the</a:t>
            </a:r>
            <a:r>
              <a:rPr kumimoji="0" lang="en-US" altLang="ko-KR" sz="2400" b="0" i="0" u="none" strike="noStrike" kern="1200" cap="none" spc="0" normalizeH="0" noProof="0" dirty="0" smtClean="0">
                <a:ln>
                  <a:noFill/>
                </a:ln>
                <a:solidFill>
                  <a:schemeClr val="tx1"/>
                </a:solidFill>
                <a:effectLst/>
                <a:uLnTx/>
                <a:uFillTx/>
                <a:latin typeface="+mn-lt"/>
                <a:ea typeface="+mn-ea"/>
                <a:cs typeface="+mn-cs"/>
              </a:rPr>
              <a:t> </a:t>
            </a:r>
            <a:r>
              <a:rPr kumimoji="0" lang="en-US" altLang="ko-KR" sz="2400" b="0" i="0" u="none" strike="noStrike" kern="1200" cap="none" spc="0" normalizeH="0" noProof="0" dirty="0" err="1" smtClean="0">
                <a:ln>
                  <a:noFill/>
                </a:ln>
                <a:solidFill>
                  <a:schemeClr val="tx1"/>
                </a:solidFill>
                <a:effectLst/>
                <a:uLnTx/>
                <a:uFillTx/>
                <a:latin typeface="+mn-lt"/>
                <a:ea typeface="+mn-ea"/>
                <a:cs typeface="+mn-cs"/>
              </a:rPr>
              <a:t>Aravind</a:t>
            </a:r>
            <a:r>
              <a:rPr kumimoji="0" lang="en-US" altLang="ko-KR" sz="2400" b="0" i="0" u="none" strike="noStrike" kern="1200" cap="none" spc="0" normalizeH="0" noProof="0" dirty="0" smtClean="0">
                <a:ln>
                  <a:noFill/>
                </a:ln>
                <a:solidFill>
                  <a:schemeClr val="tx1"/>
                </a:solidFill>
                <a:effectLst/>
                <a:uLnTx/>
                <a:uFillTx/>
                <a:latin typeface="+mn-lt"/>
                <a:ea typeface="+mn-ea"/>
                <a:cs typeface="+mn-cs"/>
              </a:rPr>
              <a:t> network : Using relay</a:t>
            </a:r>
            <a:r>
              <a:rPr kumimoji="0" lang="en-US" altLang="ko-KR" sz="2400" b="0" i="0" u="none" strike="noStrike" kern="1200" cap="none" spc="0" normalizeH="0" baseline="0" noProof="0" dirty="0" smtClean="0">
                <a:ln>
                  <a:noFill/>
                </a:ln>
                <a:solidFill>
                  <a:schemeClr val="tx1"/>
                </a:solidFill>
                <a:effectLst/>
                <a:uLnTx/>
                <a:uFillTx/>
                <a:latin typeface="+mn-lt"/>
                <a:ea typeface="+mn-ea"/>
                <a:cs typeface="+mn-cs"/>
              </a:rPr>
              <a:t>)</a:t>
            </a:r>
          </a:p>
          <a:p>
            <a:pPr marL="548640" marR="0" lvl="0" indent="-411480" algn="l" defTabSz="914400" rtl="0" eaLnBrk="1" fontAlgn="auto" latinLnBrk="1" hangingPunct="1">
              <a:lnSpc>
                <a:spcPct val="100000"/>
              </a:lnSpc>
              <a:spcBef>
                <a:spcPct val="20000"/>
              </a:spcBef>
              <a:spcAft>
                <a:spcPts val="0"/>
              </a:spcAft>
              <a:buClr>
                <a:schemeClr val="tx1">
                  <a:shade val="95000"/>
                </a:schemeClr>
              </a:buClr>
              <a:buSzPct val="65000"/>
              <a:buFont typeface="Wingdings 2"/>
              <a:buChar char=""/>
              <a:tabLst/>
              <a:defRPr/>
            </a:pPr>
            <a:r>
              <a:rPr kumimoji="0" lang="en-US" altLang="ko-KR" sz="2800" b="0" i="0" u="none" strike="noStrike" kern="1200" cap="none" spc="0" normalizeH="0" baseline="0" noProof="0" dirty="0" smtClean="0">
                <a:ln>
                  <a:noFill/>
                </a:ln>
                <a:solidFill>
                  <a:schemeClr val="tx1"/>
                </a:solidFill>
                <a:effectLst/>
                <a:uLnTx/>
                <a:uFillTx/>
                <a:latin typeface="+mn-lt"/>
                <a:ea typeface="+mn-ea"/>
                <a:cs typeface="+mn-cs"/>
              </a:rPr>
              <a:t> </a:t>
            </a:r>
            <a:endParaRPr kumimoji="0" lang="ko-KR" alt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Present of </a:t>
            </a:r>
            <a:r>
              <a:rPr lang="en-US" altLang="ko-KR" dirty="0" err="1" smtClean="0"/>
              <a:t>WiLD</a:t>
            </a:r>
            <a:r>
              <a:rPr lang="en-US" altLang="ko-KR" dirty="0" smtClean="0"/>
              <a:t> Net(cont.)</a:t>
            </a:r>
            <a:endParaRPr lang="ko-KR" altLang="en-US" dirty="0"/>
          </a:p>
        </p:txBody>
      </p:sp>
      <p:sp>
        <p:nvSpPr>
          <p:cNvPr id="3" name="내용 개체 틀 2"/>
          <p:cNvSpPr>
            <a:spLocks noGrp="1"/>
          </p:cNvSpPr>
          <p:nvPr>
            <p:ph idx="1"/>
          </p:nvPr>
        </p:nvSpPr>
        <p:spPr/>
        <p:txBody>
          <a:bodyPr/>
          <a:lstStyle/>
          <a:p>
            <a:pPr>
              <a:buNone/>
            </a:pPr>
            <a:r>
              <a:rPr lang="en-US" altLang="ko-KR" dirty="0" smtClean="0"/>
              <a:t>India </a:t>
            </a:r>
            <a:r>
              <a:rPr lang="en-US" altLang="ko-KR" sz="2400" dirty="0" smtClean="0"/>
              <a:t>(the </a:t>
            </a:r>
            <a:r>
              <a:rPr lang="en-US" altLang="ko-KR" sz="2400" dirty="0" err="1" smtClean="0"/>
              <a:t>Airjaldi</a:t>
            </a:r>
            <a:r>
              <a:rPr lang="en-US" altLang="ko-KR" sz="2400" dirty="0" smtClean="0"/>
              <a:t> network : Using directional </a:t>
            </a:r>
            <a:r>
              <a:rPr lang="en-US" altLang="ko-KR" sz="2400" dirty="0" err="1" smtClean="0"/>
              <a:t>antenas</a:t>
            </a:r>
            <a:r>
              <a:rPr lang="en-US" altLang="ko-KR" sz="2400" dirty="0" smtClean="0"/>
              <a:t>)</a:t>
            </a:r>
          </a:p>
          <a:p>
            <a:r>
              <a:rPr lang="en-US" altLang="ko-KR" dirty="0" smtClean="0"/>
              <a:t> </a:t>
            </a:r>
            <a:endParaRPr lang="ko-KR" altLang="en-US" dirty="0"/>
          </a:p>
        </p:txBody>
      </p:sp>
      <p:pic>
        <p:nvPicPr>
          <p:cNvPr id="2050" name="Picture 2"/>
          <p:cNvPicPr>
            <a:picLocks noChangeAspect="1" noChangeArrowheads="1"/>
          </p:cNvPicPr>
          <p:nvPr/>
        </p:nvPicPr>
        <p:blipFill>
          <a:blip r:embed="rId3" cstate="print"/>
          <a:srcRect l="19490" t="43049" r="46254" b="7601"/>
          <a:stretch>
            <a:fillRect/>
          </a:stretch>
        </p:blipFill>
        <p:spPr bwMode="auto">
          <a:xfrm>
            <a:off x="1475656" y="2132856"/>
            <a:ext cx="5331656"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광선">
  <a:themeElements>
    <a:clrScheme name="광선">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광선">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광선">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752</TotalTime>
  <Words>2168</Words>
  <Application>Microsoft Office PowerPoint</Application>
  <PresentationFormat>화면 슬라이드 쇼(4:3)</PresentationFormat>
  <Paragraphs>204</Paragraphs>
  <Slides>12</Slides>
  <Notes>11</Notes>
  <HiddenSlides>0</HiddenSlides>
  <MMClips>0</MMClips>
  <ScaleCrop>false</ScaleCrop>
  <HeadingPairs>
    <vt:vector size="4" baseType="variant">
      <vt:variant>
        <vt:lpstr>테마</vt:lpstr>
      </vt:variant>
      <vt:variant>
        <vt:i4>1</vt:i4>
      </vt:variant>
      <vt:variant>
        <vt:lpstr>슬라이드 제목</vt:lpstr>
      </vt:variant>
      <vt:variant>
        <vt:i4>12</vt:i4>
      </vt:variant>
    </vt:vector>
  </HeadingPairs>
  <TitlesOfParts>
    <vt:vector size="13" baseType="lpstr">
      <vt:lpstr>광선</vt:lpstr>
      <vt:lpstr>WiLD NET </vt:lpstr>
      <vt:lpstr>INDEX</vt:lpstr>
      <vt:lpstr>What is the WiLD Net?</vt:lpstr>
      <vt:lpstr>Why the WiLD Net?</vt:lpstr>
      <vt:lpstr>Why the WiLD Net? (cont.)</vt:lpstr>
      <vt:lpstr>Technical things</vt:lpstr>
      <vt:lpstr>Technical things (cont.)</vt:lpstr>
      <vt:lpstr>Present of WiLD Net(cont.)</vt:lpstr>
      <vt:lpstr>Present of WiLD Net(cont.)</vt:lpstr>
      <vt:lpstr>Potential Problems</vt:lpstr>
      <vt:lpstr>Epilogue</vt:lpstr>
      <vt:lpstr>Thank you all</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 NET </dc:title>
  <dc:creator> </dc:creator>
  <cp:lastModifiedBy>LJ'sV</cp:lastModifiedBy>
  <cp:revision>39</cp:revision>
  <dcterms:created xsi:type="dcterms:W3CDTF">2010-08-14T04:53:56Z</dcterms:created>
  <dcterms:modified xsi:type="dcterms:W3CDTF">2010-08-30T08:37:44Z</dcterms:modified>
</cp:coreProperties>
</file>